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8" r:id="rId4"/>
    <p:sldId id="280" r:id="rId5"/>
    <p:sldId id="261" r:id="rId6"/>
    <p:sldId id="262" r:id="rId7"/>
    <p:sldId id="263" r:id="rId8"/>
    <p:sldId id="278" r:id="rId9"/>
    <p:sldId id="265" r:id="rId10"/>
    <p:sldId id="269" r:id="rId11"/>
    <p:sldId id="271" r:id="rId12"/>
    <p:sldId id="272" r:id="rId13"/>
    <p:sldId id="273" r:id="rId14"/>
    <p:sldId id="274" r:id="rId15"/>
    <p:sldId id="277" r:id="rId16"/>
    <p:sldId id="279"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6"/>
    <p:restoredTop sz="93646"/>
  </p:normalViewPr>
  <p:slideViewPr>
    <p:cSldViewPr snapToGrid="0">
      <p:cViewPr>
        <p:scale>
          <a:sx n="98" d="100"/>
          <a:sy n="98" d="100"/>
        </p:scale>
        <p:origin x="21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9231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8411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02572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BBFD-7498-4F31-9D27-539724A388C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4A4B22B-D583-4028-9721-A2BDA4F49528}"/>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42601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9AD3-B9AD-45DA-9479-4B1A4540AD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657DFF4-8BCE-4F4E-B5F5-2DFBE4F8741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4E0306-AD39-4090-9745-72AC1CA687E1}"/>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609671FA-61E5-418A-AC4F-7F95EEEFE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8E9FFF-0628-4F8B-972F-F8EEA1599230}"/>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17694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41A0-7B73-49B9-A9D7-0954551263C9}"/>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D94B765-BF98-462C-8204-1CF7D3758BEB}"/>
              </a:ext>
            </a:extLst>
          </p:cNvPr>
          <p:cNvSpPr>
            <a:spLocks noGrp="1"/>
          </p:cNvSpPr>
          <p:nvPr>
            <p:ph type="body" idx="1"/>
          </p:nvPr>
        </p:nvSpPr>
        <p:spPr>
          <a:xfrm>
            <a:off x="831850" y="4589463"/>
            <a:ext cx="10515600" cy="1500187"/>
          </a:xfrm>
        </p:spPr>
        <p:txBody>
          <a:bodyPr>
            <a:normAutofit/>
          </a:bodyPr>
          <a:lstStyle>
            <a:lvl1pPr marL="0" indent="0">
              <a:buNone/>
              <a:defRPr sz="3600">
                <a:solidFill>
                  <a:srgbClr val="003966"/>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82187D01-0DA6-419F-8969-57FFC1AC4DF1}"/>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1197BDAA-949F-4466-B01C-B5177D6EEF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4BD328-6E56-43BC-B4DC-0F23C7319599}"/>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06071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065D-2E83-4B94-93EB-BA080CD8B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6B3F2-2197-4BA4-BCA2-5D509DD3DA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4221-1D27-40BC-B1F1-58D1180E42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EC35A4-2EA7-44C8-8EE7-A21BE80249C7}"/>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6" name="Footer Placeholder 5">
            <a:extLst>
              <a:ext uri="{FF2B5EF4-FFF2-40B4-BE49-F238E27FC236}">
                <a16:creationId xmlns:a16="http://schemas.microsoft.com/office/drawing/2014/main" id="{47B021ED-FFF7-48E3-8C15-F6D1BCD846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7E1432-DD3B-4415-9E88-EF6DDF1EB753}"/>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13305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C7AE-BD26-4635-9CD1-731DA9BC6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E57EA0-769E-404D-9829-79FDA1D51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EC1E21-E07E-44CC-B743-22791D9E18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B4FAB-95F5-4B67-B3A0-1D23630D7A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C1DF52-3F86-44C2-BC35-03D337AB34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BA994E-F572-4519-BFD6-1A7FA081A2EA}"/>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8" name="Footer Placeholder 7">
            <a:extLst>
              <a:ext uri="{FF2B5EF4-FFF2-40B4-BE49-F238E27FC236}">
                <a16:creationId xmlns:a16="http://schemas.microsoft.com/office/drawing/2014/main" id="{58582AB3-36D9-4971-A886-A8C0A1EC1F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1EC466C-7B33-4230-B15F-626560E5F506}"/>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2916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08BC-B9A3-4826-BCD2-001952809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6C529A-F2C5-47F0-AFD9-FA069C3D0A55}"/>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4" name="Footer Placeholder 3">
            <a:extLst>
              <a:ext uri="{FF2B5EF4-FFF2-40B4-BE49-F238E27FC236}">
                <a16:creationId xmlns:a16="http://schemas.microsoft.com/office/drawing/2014/main" id="{1C61BBE1-5A94-436F-ADFC-A26F759F0B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83D819-094F-4AA6-9819-061AC85F1BBD}"/>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98371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376C9-6BB2-4CC4-82B4-476F197BAB41}"/>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3" name="Footer Placeholder 2">
            <a:extLst>
              <a:ext uri="{FF2B5EF4-FFF2-40B4-BE49-F238E27FC236}">
                <a16:creationId xmlns:a16="http://schemas.microsoft.com/office/drawing/2014/main" id="{9FE72578-D619-477D-858F-BCE09F9109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B741BCA-CC34-459C-97BA-979D9A88C86B}"/>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008871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F046-4CEA-454C-A7E3-4E4E9DB51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EB0AF8-77A5-440D-BD45-95D4A76AD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01352-4F3C-4626-BA10-6C48CA7C1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EBE633-1D41-4E2E-B12A-4F53070E8960}"/>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6" name="Footer Placeholder 5">
            <a:extLst>
              <a:ext uri="{FF2B5EF4-FFF2-40B4-BE49-F238E27FC236}">
                <a16:creationId xmlns:a16="http://schemas.microsoft.com/office/drawing/2014/main" id="{11A8BD32-023F-402A-8466-4012935241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545018-0DE9-469C-B0EE-91686FFE800B}"/>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7279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26992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54D5-1C16-4086-96D9-F6E708824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806D9E-69AA-45F6-8A9C-569BED7156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4FB1C-2002-4FC5-8F69-2C841596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C13414-D1F2-422F-B037-383ED7BA5DBE}"/>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6" name="Footer Placeholder 5">
            <a:extLst>
              <a:ext uri="{FF2B5EF4-FFF2-40B4-BE49-F238E27FC236}">
                <a16:creationId xmlns:a16="http://schemas.microsoft.com/office/drawing/2014/main" id="{AF8C974D-A819-49F1-B0A1-218B0220FB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81E41D-AFB3-4E79-8CA4-830D49E6C100}"/>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8724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9644-12F3-4185-AD46-F4DFE1487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6A0631-C023-4E63-909D-FFC6EC4445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920C9-B147-4999-9848-38E5019EB958}"/>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77BCDE79-A612-490C-A45F-8DDDCC83F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E0D0EBF-DC1F-46E9-A735-1A189F1B726E}"/>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1736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71803-8032-4D9D-8592-8B0AE18FCD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428406-1A81-4C4F-8D72-9380F80923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ED97-3159-467C-BB2E-09C84BCA6EB8}"/>
              </a:ext>
            </a:extLst>
          </p:cNvPr>
          <p:cNvSpPr>
            <a:spLocks noGrp="1"/>
          </p:cNvSpPr>
          <p:nvPr>
            <p:ph type="dt" sz="half" idx="10"/>
          </p:nvPr>
        </p:nvSpPr>
        <p:spPr>
          <a:xfrm>
            <a:off x="838200" y="6356350"/>
            <a:ext cx="2743200" cy="365125"/>
          </a:xfrm>
          <a:prstGeom prst="rect">
            <a:avLst/>
          </a:prstGeom>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990540FF-B154-4A14-B7E6-CC4318BFDA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FA360-E95B-44CE-9487-125C056FBB63}"/>
              </a:ext>
            </a:extLst>
          </p:cNvPr>
          <p:cNvSpPr>
            <a:spLocks noGrp="1"/>
          </p:cNvSpPr>
          <p:nvPr>
            <p:ph type="sldNum" sz="quarter" idx="12"/>
          </p:nvPr>
        </p:nvSpPr>
        <p:spPr>
          <a:xfrm>
            <a:off x="8610600" y="6356350"/>
            <a:ext cx="2743200" cy="365125"/>
          </a:xfrm>
          <a:prstGeom prst="rect">
            <a:avLst/>
          </a:prstGeom>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34405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19500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92570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97360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70358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032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9380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9/1/2024</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41482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9/1/2024</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42458360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1679309-E597-2F84-7BAE-E3DCCCF778BF}"/>
              </a:ext>
            </a:extLst>
          </p:cNvPr>
          <p:cNvPicPr>
            <a:picLocks noChangeAspect="1"/>
          </p:cNvPicPr>
          <p:nvPr/>
        </p:nvPicPr>
        <p:blipFill rotWithShape="1">
          <a:blip r:embed="rId13"/>
          <a:srcRect b="12956"/>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4FFAF51-C2CE-41EB-A56C-D1B192144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DB5503-8257-4F24-9C7B-B03D4FA24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ue and white logo with a cross on top of a mountain&#10;&#10;Description automatically generated">
            <a:extLst>
              <a:ext uri="{FF2B5EF4-FFF2-40B4-BE49-F238E27FC236}">
                <a16:creationId xmlns:a16="http://schemas.microsoft.com/office/drawing/2014/main" id="{BAFE41AF-EB91-8484-9476-418A99957A8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66785" y="5008357"/>
            <a:ext cx="1710268" cy="171311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037710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effectLst/>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effectLst/>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effectLst/>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Book Turning A Page">
            <a:extLst>
              <a:ext uri="{FF2B5EF4-FFF2-40B4-BE49-F238E27FC236}">
                <a16:creationId xmlns:a16="http://schemas.microsoft.com/office/drawing/2014/main" id="{42A4EA9C-5E62-8D98-A9B5-29D5C7CE373D}"/>
              </a:ext>
            </a:extLst>
          </p:cNvPr>
          <p:cNvPicPr>
            <a:picLocks noChangeAspect="1"/>
          </p:cNvPicPr>
          <p:nvPr>
            <a:videoFile r:link="rId2"/>
            <p:extLst>
              <p:ext uri="{DAA4B4D4-6D71-4841-9C94-3DE7FCFB9230}">
                <p14:media xmlns:p14="http://schemas.microsoft.com/office/powerpoint/2010/main" r:embed="rId1"/>
              </p:ext>
            </p:extLst>
          </p:nvPr>
        </p:nvPicPr>
        <p:blipFill>
          <a:blip r:embed="rId4">
            <a:alphaModFix/>
          </a:blip>
          <a:srcRect t="284" r="-1" b="-1"/>
          <a:stretch/>
        </p:blipFill>
        <p:spPr>
          <a:xfrm>
            <a:off x="20" y="10"/>
            <a:ext cx="12191979" cy="6857990"/>
          </a:xfrm>
          <a:prstGeom prst="rect">
            <a:avLst/>
          </a:prstGeom>
        </p:spPr>
      </p:pic>
      <p:sp>
        <p:nvSpPr>
          <p:cNvPr id="2" name="Title 1">
            <a:extLst>
              <a:ext uri="{FF2B5EF4-FFF2-40B4-BE49-F238E27FC236}">
                <a16:creationId xmlns:a16="http://schemas.microsoft.com/office/drawing/2014/main" id="{936F8523-FEED-DABB-A840-C28DA95204D3}"/>
              </a:ext>
            </a:extLst>
          </p:cNvPr>
          <p:cNvSpPr>
            <a:spLocks noGrp="1"/>
          </p:cNvSpPr>
          <p:nvPr>
            <p:ph type="ctrTitle"/>
          </p:nvPr>
        </p:nvSpPr>
        <p:spPr>
          <a:xfrm>
            <a:off x="5816438" y="984751"/>
            <a:ext cx="5779551" cy="2611185"/>
          </a:xfrm>
        </p:spPr>
        <p:txBody>
          <a:bodyPr anchor="ctr">
            <a:normAutofit/>
          </a:bodyPr>
          <a:lstStyle/>
          <a:p>
            <a:pPr>
              <a:lnSpc>
                <a:spcPct val="90000"/>
              </a:lnSpc>
            </a:pPr>
            <a:r>
              <a:rPr lang="en-US" sz="5600" dirty="0"/>
              <a:t>Elders: </a:t>
            </a:r>
            <a:br>
              <a:rPr lang="en-US" sz="5600" dirty="0"/>
            </a:br>
            <a:r>
              <a:rPr lang="en-US" sz="5600" dirty="0"/>
              <a:t>A (quick) Biblical Explanation</a:t>
            </a:r>
          </a:p>
        </p:txBody>
      </p:sp>
      <p:sp>
        <p:nvSpPr>
          <p:cNvPr id="3" name="Subtitle 2">
            <a:extLst>
              <a:ext uri="{FF2B5EF4-FFF2-40B4-BE49-F238E27FC236}">
                <a16:creationId xmlns:a16="http://schemas.microsoft.com/office/drawing/2014/main" id="{62B9BBEC-209F-EC4A-1482-33B9C94DEC13}"/>
              </a:ext>
            </a:extLst>
          </p:cNvPr>
          <p:cNvSpPr>
            <a:spLocks noGrp="1"/>
          </p:cNvSpPr>
          <p:nvPr>
            <p:ph type="subTitle" idx="1"/>
          </p:nvPr>
        </p:nvSpPr>
        <p:spPr>
          <a:xfrm>
            <a:off x="6412448" y="3764378"/>
            <a:ext cx="5183542" cy="886968"/>
          </a:xfrm>
        </p:spPr>
        <p:txBody>
          <a:bodyPr anchor="ctr">
            <a:normAutofit/>
          </a:bodyPr>
          <a:lstStyle/>
          <a:p>
            <a:endParaRPr lang="en-US"/>
          </a:p>
        </p:txBody>
      </p:sp>
    </p:spTree>
    <p:extLst>
      <p:ext uri="{BB962C8B-B14F-4D97-AF65-F5344CB8AC3E}">
        <p14:creationId xmlns:p14="http://schemas.microsoft.com/office/powerpoint/2010/main" val="247012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420131" y="284205"/>
            <a:ext cx="11417642" cy="6166019"/>
          </a:xfrm>
        </p:spPr>
        <p:txBody>
          <a:bodyPr>
            <a:normAutofit/>
          </a:bodyPr>
          <a:lstStyle/>
          <a:p>
            <a:pPr marL="0" indent="0">
              <a:buNone/>
            </a:pPr>
            <a:r>
              <a:rPr lang="en-US" sz="3200" b="1" i="0" dirty="0">
                <a:solidFill>
                  <a:srgbClr val="000000"/>
                </a:solidFill>
                <a:effectLst/>
                <a:highlight>
                  <a:srgbClr val="FFFFFF"/>
                </a:highlight>
                <a:latin typeface="Lucida Sans" panose="020B0602030504020204" pitchFamily="34" charset="77"/>
              </a:rPr>
              <a:t>Qualifications of Elders</a:t>
            </a:r>
            <a:br>
              <a:rPr lang="en-US" sz="3200" b="1" i="0" dirty="0">
                <a:solidFill>
                  <a:srgbClr val="000000"/>
                </a:solidFill>
                <a:effectLst/>
                <a:highlight>
                  <a:srgbClr val="FFFFFF"/>
                </a:highlight>
                <a:latin typeface="Lucida Sans" panose="020B0602030504020204" pitchFamily="34" charset="77"/>
              </a:rPr>
            </a:br>
            <a:endParaRPr lang="en-US" sz="3200" b="1" i="0" dirty="0">
              <a:solidFill>
                <a:srgbClr val="000000"/>
              </a:solidFill>
              <a:effectLst/>
              <a:highlight>
                <a:srgbClr val="FFFFFF"/>
              </a:highlight>
              <a:latin typeface="Lucida Sans" panose="020B0602030504020204" pitchFamily="34" charset="77"/>
            </a:endParaRPr>
          </a:p>
          <a:p>
            <a:r>
              <a:rPr lang="en-US" sz="3200" dirty="0">
                <a:solidFill>
                  <a:srgbClr val="000000"/>
                </a:solidFill>
                <a:highlight>
                  <a:srgbClr val="FFFFFF"/>
                </a:highlight>
                <a:latin typeface="Lucida Sans" panose="020B0602030504020204" pitchFamily="34" charset="77"/>
              </a:rPr>
              <a:t>(</a:t>
            </a:r>
            <a:r>
              <a:rPr lang="en-US" sz="3200" b="0" i="0" dirty="0">
                <a:solidFill>
                  <a:srgbClr val="000000"/>
                </a:solidFill>
                <a:effectLst/>
                <a:highlight>
                  <a:srgbClr val="FFFFFF"/>
                </a:highlight>
                <a:latin typeface="Lucida Sans" panose="020B0602030504020204" pitchFamily="34" charset="77"/>
              </a:rPr>
              <a:t>but if a man does not know how to manage his own household, how will he take care of the church of God?), </a:t>
            </a:r>
            <a:r>
              <a:rPr lang="en-US" sz="3200" b="0" i="1" dirty="0">
                <a:solidFill>
                  <a:srgbClr val="000000"/>
                </a:solidFill>
                <a:effectLst/>
                <a:highlight>
                  <a:srgbClr val="FFFFFF"/>
                </a:highlight>
                <a:latin typeface="Lucida Sans" panose="020B0602030504020204" pitchFamily="34" charset="77"/>
              </a:rPr>
              <a:t>and</a:t>
            </a:r>
            <a:r>
              <a:rPr lang="en-US" sz="3200" b="0" i="0" dirty="0">
                <a:solidFill>
                  <a:srgbClr val="000000"/>
                </a:solidFill>
                <a:effectLst/>
                <a:highlight>
                  <a:srgbClr val="FFFFFF"/>
                </a:highlight>
                <a:latin typeface="Lucida Sans" panose="020B0602030504020204" pitchFamily="34" charset="77"/>
              </a:rPr>
              <a:t> not a new convert, so that he will not become conceited and fall into</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condemnation incurred by the devil. And he must have a good reputation with those outside </a:t>
            </a:r>
            <a:r>
              <a:rPr lang="en-US" sz="3200" b="0" i="1" dirty="0">
                <a:solidFill>
                  <a:srgbClr val="000000"/>
                </a:solidFill>
                <a:effectLst/>
                <a:highlight>
                  <a:srgbClr val="FFFFFF"/>
                </a:highlight>
                <a:latin typeface="Lucida Sans" panose="020B0602030504020204" pitchFamily="34" charset="77"/>
              </a:rPr>
              <a:t>the church</a:t>
            </a:r>
            <a:r>
              <a:rPr lang="en-US" sz="3200" b="0" i="0" dirty="0">
                <a:solidFill>
                  <a:srgbClr val="000000"/>
                </a:solidFill>
                <a:effectLst/>
                <a:highlight>
                  <a:srgbClr val="FFFFFF"/>
                </a:highlight>
                <a:latin typeface="Lucida Sans" panose="020B0602030504020204" pitchFamily="34" charset="77"/>
              </a:rPr>
              <a:t>, so that he will not fall into disgrace and the snare of the devil.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1 Timothy 3:5-7 (NASB)</a:t>
            </a:r>
          </a:p>
        </p:txBody>
      </p:sp>
    </p:spTree>
    <p:extLst>
      <p:ext uri="{BB962C8B-B14F-4D97-AF65-F5344CB8AC3E}">
        <p14:creationId xmlns:p14="http://schemas.microsoft.com/office/powerpoint/2010/main" val="1008995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370703" y="284205"/>
            <a:ext cx="11467070" cy="6166019"/>
          </a:xfrm>
        </p:spPr>
        <p:txBody>
          <a:bodyPr>
            <a:normAutofit/>
          </a:bodyPr>
          <a:lstStyle/>
          <a:p>
            <a:pPr marL="0" indent="0">
              <a:buNone/>
            </a:pPr>
            <a:r>
              <a:rPr lang="en-US" sz="3200" b="1" i="0" dirty="0">
                <a:solidFill>
                  <a:srgbClr val="000000"/>
                </a:solidFill>
                <a:effectLst/>
                <a:highlight>
                  <a:srgbClr val="FFFFFF"/>
                </a:highlight>
                <a:latin typeface="Lucida Sans" panose="020B0602030504020204" pitchFamily="34" charset="77"/>
              </a:rPr>
              <a:t>Qualifications of Elders</a:t>
            </a:r>
            <a:br>
              <a:rPr lang="en-US" sz="3200" b="1" i="0" dirty="0">
                <a:solidFill>
                  <a:srgbClr val="000000"/>
                </a:solidFill>
                <a:effectLst/>
                <a:highlight>
                  <a:srgbClr val="FFFFFF"/>
                </a:highlight>
                <a:latin typeface="Lucida Sans" panose="020B0602030504020204" pitchFamily="34" charset="77"/>
              </a:rPr>
            </a:br>
            <a:endParaRPr lang="en-US" sz="3200" b="1" i="0" dirty="0">
              <a:solidFill>
                <a:srgbClr val="000000"/>
              </a:solidFill>
              <a:effectLst/>
              <a:highlight>
                <a:srgbClr val="FFFFFF"/>
              </a:highlight>
              <a:latin typeface="Lucida Sans" panose="020B0602030504020204" pitchFamily="34" charset="77"/>
            </a:endParaRPr>
          </a:p>
          <a:p>
            <a:pPr marL="0" indent="0">
              <a:buNone/>
            </a:pPr>
            <a:r>
              <a:rPr lang="en-US" sz="3200" b="0" i="1" dirty="0">
                <a:solidFill>
                  <a:srgbClr val="000000"/>
                </a:solidFill>
                <a:effectLst/>
                <a:highlight>
                  <a:srgbClr val="FFFFFF"/>
                </a:highlight>
                <a:latin typeface="Lucida Sans" panose="020B0602030504020204" pitchFamily="34" charset="77"/>
              </a:rPr>
              <a:t>…namely</a:t>
            </a:r>
            <a:r>
              <a:rPr lang="en-US" sz="3200" b="0" i="0" dirty="0">
                <a:solidFill>
                  <a:srgbClr val="000000"/>
                </a:solidFill>
                <a:effectLst/>
                <a:highlight>
                  <a:srgbClr val="FFFFFF"/>
                </a:highlight>
                <a:latin typeface="Lucida Sans" panose="020B0602030504020204" pitchFamily="34" charset="77"/>
              </a:rPr>
              <a:t>, if any man is beyond reproach, the husband of one wife, having children who believe, not accused of indecent behavior or rebellion. For the overseer must be beyond reproach as God’s steward, not self-willed, not quick-tempered, not overindulging in wine, not a bully, not greedy for money, but hospitable, loving what is good, self-controlled, righteous, holy, disciplined. – </a:t>
            </a:r>
            <a:r>
              <a:rPr lang="en-US" sz="3200" dirty="0">
                <a:solidFill>
                  <a:srgbClr val="000000"/>
                </a:solidFill>
                <a:highlight>
                  <a:srgbClr val="FFFFFF"/>
                </a:highlight>
                <a:latin typeface="Lucida Sans" panose="020B0602030504020204" pitchFamily="34" charset="77"/>
              </a:rPr>
              <a:t>T</a:t>
            </a:r>
            <a:r>
              <a:rPr lang="en-US" sz="3200" b="0" i="0" dirty="0">
                <a:solidFill>
                  <a:srgbClr val="000000"/>
                </a:solidFill>
                <a:effectLst/>
                <a:highlight>
                  <a:srgbClr val="FFFFFF"/>
                </a:highlight>
                <a:latin typeface="Lucida Sans" panose="020B0602030504020204" pitchFamily="34" charset="77"/>
              </a:rPr>
              <a:t>itus 1:6-8 (NASB)</a:t>
            </a:r>
          </a:p>
        </p:txBody>
      </p:sp>
    </p:spTree>
    <p:extLst>
      <p:ext uri="{BB962C8B-B14F-4D97-AF65-F5344CB8AC3E}">
        <p14:creationId xmlns:p14="http://schemas.microsoft.com/office/powerpoint/2010/main" val="4009150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284206" y="284205"/>
            <a:ext cx="11726562" cy="6116595"/>
          </a:xfrm>
        </p:spPr>
        <p:txBody>
          <a:bodyPr>
            <a:normAutofit/>
          </a:bodyPr>
          <a:lstStyle/>
          <a:p>
            <a:pPr marL="0" indent="0">
              <a:buNone/>
            </a:pPr>
            <a:r>
              <a:rPr lang="en-US" sz="3200" b="1" i="0" dirty="0">
                <a:solidFill>
                  <a:srgbClr val="000000"/>
                </a:solidFill>
                <a:effectLst/>
                <a:highlight>
                  <a:srgbClr val="FFFFFF"/>
                </a:highlight>
                <a:latin typeface="Lucida Sans" panose="020B0602030504020204" pitchFamily="34" charset="77"/>
              </a:rPr>
              <a:t>Functions of Elders</a:t>
            </a:r>
            <a:br>
              <a:rPr lang="en-US" sz="3200" b="1" i="0" dirty="0">
                <a:solidFill>
                  <a:srgbClr val="000000"/>
                </a:solidFill>
                <a:effectLst/>
                <a:highlight>
                  <a:srgbClr val="FFFFFF"/>
                </a:highlight>
                <a:latin typeface="Lucida Sans" panose="020B0602030504020204" pitchFamily="34" charset="77"/>
              </a:rPr>
            </a:br>
            <a:endParaRPr lang="en-US" sz="3200" b="1" i="0" dirty="0">
              <a:solidFill>
                <a:srgbClr val="000000"/>
              </a:solidFill>
              <a:effectLst/>
              <a:highlight>
                <a:srgbClr val="FFFFFF"/>
              </a:highlight>
              <a:latin typeface="Lucida Sans" panose="020B0602030504020204" pitchFamily="34" charset="77"/>
            </a:endParaRPr>
          </a:p>
          <a:p>
            <a:r>
              <a:rPr lang="en-US" sz="3200" u="sng" dirty="0">
                <a:solidFill>
                  <a:srgbClr val="000000"/>
                </a:solidFill>
                <a:highlight>
                  <a:srgbClr val="FFFFFF"/>
                </a:highlight>
                <a:latin typeface="Lucida Sans" panose="020B0602030504020204" pitchFamily="34" charset="77"/>
              </a:rPr>
              <a:t>C</a:t>
            </a:r>
            <a:r>
              <a:rPr lang="en-US" sz="3200" b="0" i="0" u="sng" dirty="0">
                <a:solidFill>
                  <a:srgbClr val="000000"/>
                </a:solidFill>
                <a:effectLst/>
                <a:highlight>
                  <a:srgbClr val="FFFFFF"/>
                </a:highlight>
                <a:latin typeface="Lucida Sans" panose="020B0602030504020204" pitchFamily="34" charset="77"/>
              </a:rPr>
              <a:t>aretakers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a:t>
            </a:r>
            <a:r>
              <a:rPr lang="en-US" sz="3200" dirty="0">
                <a:solidFill>
                  <a:srgbClr val="000000"/>
                </a:solidFill>
                <a:highlight>
                  <a:srgbClr val="FFFFFF"/>
                </a:highlight>
                <a:latin typeface="Lucida Sans" panose="020B0602030504020204" pitchFamily="34" charset="77"/>
              </a:rPr>
              <a:t>B</a:t>
            </a:r>
            <a:r>
              <a:rPr lang="en-US" sz="3200" b="0" i="0" dirty="0">
                <a:solidFill>
                  <a:srgbClr val="000000"/>
                </a:solidFill>
                <a:effectLst/>
                <a:highlight>
                  <a:srgbClr val="FFFFFF"/>
                </a:highlight>
                <a:latin typeface="Lucida Sans" panose="020B0602030504020204" pitchFamily="34" charset="77"/>
              </a:rPr>
              <a:t>ut if a man does not know how to </a:t>
            </a:r>
            <a:r>
              <a:rPr lang="en-US" sz="3200" b="0" i="0" u="sng" dirty="0">
                <a:solidFill>
                  <a:srgbClr val="000000"/>
                </a:solidFill>
                <a:effectLst/>
                <a:highlight>
                  <a:srgbClr val="FFFFFF"/>
                </a:highlight>
                <a:latin typeface="Lucida Sans" panose="020B0602030504020204" pitchFamily="34" charset="77"/>
              </a:rPr>
              <a:t>manage</a:t>
            </a:r>
            <a:r>
              <a:rPr lang="en-US" sz="3200" b="0" i="0" dirty="0">
                <a:solidFill>
                  <a:srgbClr val="000000"/>
                </a:solidFill>
                <a:effectLst/>
                <a:highlight>
                  <a:srgbClr val="FFFFFF"/>
                </a:highlight>
                <a:latin typeface="Lucida Sans" panose="020B0602030504020204" pitchFamily="34" charset="77"/>
              </a:rPr>
              <a:t> his own household, how will he </a:t>
            </a:r>
            <a:r>
              <a:rPr lang="en-US" sz="3200" b="0" i="0" u="sng" dirty="0">
                <a:solidFill>
                  <a:srgbClr val="000000"/>
                </a:solidFill>
                <a:effectLst/>
                <a:highlight>
                  <a:srgbClr val="FFFFFF"/>
                </a:highlight>
                <a:latin typeface="Lucida Sans" panose="020B0602030504020204" pitchFamily="34" charset="77"/>
              </a:rPr>
              <a:t>take care</a:t>
            </a:r>
            <a:r>
              <a:rPr lang="en-US" sz="3200" b="0" i="0" dirty="0">
                <a:solidFill>
                  <a:srgbClr val="000000"/>
                </a:solidFill>
                <a:effectLst/>
                <a:highlight>
                  <a:srgbClr val="FFFFFF"/>
                </a:highlight>
                <a:latin typeface="Lucida Sans" panose="020B0602030504020204" pitchFamily="34" charset="77"/>
              </a:rPr>
              <a:t> of the church of God?) – 1 Timothy 3:5 (NASB)</a:t>
            </a:r>
          </a:p>
        </p:txBody>
      </p:sp>
    </p:spTree>
    <p:extLst>
      <p:ext uri="{BB962C8B-B14F-4D97-AF65-F5344CB8AC3E}">
        <p14:creationId xmlns:p14="http://schemas.microsoft.com/office/powerpoint/2010/main" val="126363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661481" y="408561"/>
            <a:ext cx="10914434" cy="6167337"/>
          </a:xfrm>
        </p:spPr>
        <p:txBody>
          <a:bodyPr>
            <a:normAutofit/>
          </a:bodyPr>
          <a:lstStyle/>
          <a:p>
            <a:pPr marL="0" indent="0">
              <a:buNone/>
            </a:pPr>
            <a:endParaRPr lang="en-US" sz="3200" b="1" u="sng" dirty="0">
              <a:solidFill>
                <a:srgbClr val="000000"/>
              </a:solidFill>
              <a:highlight>
                <a:srgbClr val="FFFFFF"/>
              </a:highlight>
              <a:latin typeface="Lucida Sans" panose="020B0602030504020204" pitchFamily="34" charset="77"/>
            </a:endParaRPr>
          </a:p>
          <a:p>
            <a:r>
              <a:rPr lang="en-US" sz="3200" u="sng" dirty="0">
                <a:solidFill>
                  <a:srgbClr val="000000"/>
                </a:solidFill>
                <a:highlight>
                  <a:srgbClr val="FFFFFF"/>
                </a:highlight>
                <a:latin typeface="Lucida Sans" panose="020B0602030504020204" pitchFamily="34" charset="77"/>
              </a:rPr>
              <a:t>Protectors, Overseers and Guides</a:t>
            </a:r>
            <a:r>
              <a:rPr lang="en-US" sz="3200" b="0" i="0" u="sng" dirty="0">
                <a:solidFill>
                  <a:srgbClr val="000000"/>
                </a:solidFill>
                <a:effectLst/>
                <a:highlight>
                  <a:srgbClr val="FFFFFF"/>
                </a:highlight>
                <a:latin typeface="Lucida Sans" panose="020B0602030504020204" pitchFamily="34" charset="77"/>
              </a:rPr>
              <a:t>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Be on </a:t>
            </a:r>
            <a:r>
              <a:rPr lang="en-US" sz="3200" b="0" i="0" u="sng" dirty="0">
                <a:solidFill>
                  <a:srgbClr val="000000"/>
                </a:solidFill>
                <a:effectLst/>
                <a:highlight>
                  <a:srgbClr val="FFFFFF"/>
                </a:highlight>
                <a:latin typeface="Lucida Sans" panose="020B0602030504020204" pitchFamily="34" charset="77"/>
              </a:rPr>
              <a:t>guard</a:t>
            </a:r>
            <a:r>
              <a:rPr lang="en-US" sz="3200" b="0" i="0" dirty="0">
                <a:solidFill>
                  <a:srgbClr val="000000"/>
                </a:solidFill>
                <a:effectLst/>
                <a:highlight>
                  <a:srgbClr val="FFFFFF"/>
                </a:highlight>
                <a:latin typeface="Lucida Sans" panose="020B0602030504020204" pitchFamily="34" charset="77"/>
              </a:rPr>
              <a:t> for yourselves and for all the flock, among which the Holy Spirit has made you </a:t>
            </a:r>
            <a:r>
              <a:rPr lang="en-US" sz="3200" b="0" i="0" u="sng" dirty="0">
                <a:solidFill>
                  <a:srgbClr val="000000"/>
                </a:solidFill>
                <a:effectLst/>
                <a:highlight>
                  <a:srgbClr val="FFFFFF"/>
                </a:highlight>
                <a:latin typeface="Lucida Sans" panose="020B0602030504020204" pitchFamily="34" charset="77"/>
              </a:rPr>
              <a:t>overseers</a:t>
            </a:r>
            <a:r>
              <a:rPr lang="en-US" sz="3200" b="0" i="0" dirty="0">
                <a:solidFill>
                  <a:srgbClr val="000000"/>
                </a:solidFill>
                <a:effectLst/>
                <a:highlight>
                  <a:srgbClr val="FFFFFF"/>
                </a:highlight>
                <a:latin typeface="Lucida Sans" panose="020B0602030504020204" pitchFamily="34" charset="77"/>
              </a:rPr>
              <a:t>, to shepherd the church of God which He purchased with His own blood.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Acts 20:28 (NASB)</a:t>
            </a:r>
          </a:p>
        </p:txBody>
      </p:sp>
    </p:spTree>
    <p:extLst>
      <p:ext uri="{BB962C8B-B14F-4D97-AF65-F5344CB8AC3E}">
        <p14:creationId xmlns:p14="http://schemas.microsoft.com/office/powerpoint/2010/main" val="1836002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222422" y="111210"/>
            <a:ext cx="11813059" cy="6647935"/>
          </a:xfrm>
        </p:spPr>
        <p:txBody>
          <a:bodyPr>
            <a:normAutofit/>
          </a:bodyPr>
          <a:lstStyle/>
          <a:p>
            <a:r>
              <a:rPr lang="en-US" sz="3200" u="sng" dirty="0">
                <a:solidFill>
                  <a:srgbClr val="000000"/>
                </a:solidFill>
                <a:highlight>
                  <a:srgbClr val="FFFFFF"/>
                </a:highlight>
                <a:latin typeface="Lucida Sans" panose="020B0602030504020204" pitchFamily="34" charset="77"/>
              </a:rPr>
              <a:t>Guardians</a:t>
            </a:r>
            <a:r>
              <a:rPr lang="en-US" sz="3200" b="0" i="0" u="sng" dirty="0">
                <a:solidFill>
                  <a:srgbClr val="000000"/>
                </a:solidFill>
                <a:effectLst/>
                <a:highlight>
                  <a:srgbClr val="FFFFFF"/>
                </a:highlight>
                <a:latin typeface="Lucida Sans" panose="020B0602030504020204" pitchFamily="34" charset="77"/>
              </a:rPr>
              <a:t> of the Word</a:t>
            </a:r>
            <a:br>
              <a:rPr lang="en-US" sz="3200" b="0" i="0" u="sng" dirty="0">
                <a:solidFill>
                  <a:srgbClr val="000000"/>
                </a:solidFill>
                <a:effectLst/>
                <a:highlight>
                  <a:srgbClr val="FFFFFF"/>
                </a:highlight>
                <a:latin typeface="Lucida Sans" panose="020B0602030504020204" pitchFamily="34" charset="77"/>
              </a:rPr>
            </a:br>
            <a:br>
              <a:rPr lang="en-US" sz="3200" b="0" i="0" dirty="0">
                <a:solidFill>
                  <a:srgbClr val="000000"/>
                </a:solidFill>
                <a:effectLst/>
                <a:highlight>
                  <a:srgbClr val="FFFFFF"/>
                </a:highlight>
                <a:latin typeface="Lucida Sans" panose="020B0602030504020204" pitchFamily="34" charset="77"/>
              </a:rPr>
            </a:br>
            <a:r>
              <a:rPr lang="en-US" sz="3200" dirty="0">
                <a:solidFill>
                  <a:srgbClr val="000000"/>
                </a:solidFill>
                <a:highlight>
                  <a:srgbClr val="FFFFFF"/>
                </a:highlight>
                <a:latin typeface="Lucida Sans" panose="020B0602030504020204" pitchFamily="34" charset="77"/>
              </a:rPr>
              <a:t>H</a:t>
            </a:r>
            <a:r>
              <a:rPr lang="en-US" sz="3200" b="0" i="0" dirty="0">
                <a:solidFill>
                  <a:srgbClr val="000000"/>
                </a:solidFill>
                <a:effectLst/>
                <a:highlight>
                  <a:srgbClr val="FFFFFF"/>
                </a:highlight>
                <a:latin typeface="Lucida Sans" panose="020B0602030504020204" pitchFamily="34" charset="77"/>
              </a:rPr>
              <a:t>olding firmly the faithful word which is in accordance with the teaching, so that he will be able both to </a:t>
            </a:r>
            <a:r>
              <a:rPr lang="en-US" sz="3200" b="0" i="0" u="sng" dirty="0">
                <a:solidFill>
                  <a:srgbClr val="000000"/>
                </a:solidFill>
                <a:effectLst/>
                <a:highlight>
                  <a:srgbClr val="FFFFFF"/>
                </a:highlight>
                <a:latin typeface="Lucida Sans" panose="020B0602030504020204" pitchFamily="34" charset="77"/>
              </a:rPr>
              <a:t>exhort </a:t>
            </a:r>
            <a:r>
              <a:rPr lang="en-US" sz="3200" b="0" i="0" dirty="0">
                <a:solidFill>
                  <a:srgbClr val="000000"/>
                </a:solidFill>
                <a:effectLst/>
                <a:highlight>
                  <a:srgbClr val="FFFFFF"/>
                </a:highlight>
                <a:latin typeface="Lucida Sans" panose="020B0602030504020204" pitchFamily="34" charset="77"/>
              </a:rPr>
              <a:t>in sound doctrine and to </a:t>
            </a:r>
            <a:r>
              <a:rPr lang="en-US" sz="3200" b="0" i="0" u="sng" dirty="0">
                <a:solidFill>
                  <a:srgbClr val="000000"/>
                </a:solidFill>
                <a:effectLst/>
                <a:highlight>
                  <a:srgbClr val="FFFFFF"/>
                </a:highlight>
                <a:latin typeface="Lucida Sans" panose="020B0602030504020204" pitchFamily="34" charset="77"/>
              </a:rPr>
              <a:t>refute</a:t>
            </a:r>
            <a:r>
              <a:rPr lang="en-US" sz="3200" b="0" i="0" dirty="0">
                <a:solidFill>
                  <a:srgbClr val="000000"/>
                </a:solidFill>
                <a:effectLst/>
                <a:highlight>
                  <a:srgbClr val="FFFFFF"/>
                </a:highlight>
                <a:latin typeface="Lucida Sans" panose="020B0602030504020204" pitchFamily="34" charset="77"/>
              </a:rPr>
              <a:t> those who contradict </a:t>
            </a:r>
            <a:r>
              <a:rPr lang="en-US" sz="3200" b="0" i="1" dirty="0">
                <a:solidFill>
                  <a:srgbClr val="000000"/>
                </a:solidFill>
                <a:effectLst/>
                <a:highlight>
                  <a:srgbClr val="FFFFFF"/>
                </a:highlight>
                <a:latin typeface="Lucida Sans" panose="020B0602030504020204" pitchFamily="34" charset="77"/>
              </a:rPr>
              <a:t>it</a:t>
            </a:r>
            <a:r>
              <a:rPr lang="en-US" sz="3200" b="0" i="0" dirty="0">
                <a:solidFill>
                  <a:srgbClr val="000000"/>
                </a:solidFill>
                <a:effectLst/>
                <a:highlight>
                  <a:srgbClr val="FFFFFF"/>
                </a:highlight>
                <a:latin typeface="Lucida Sans" panose="020B0602030504020204" pitchFamily="34" charset="77"/>
              </a:rPr>
              <a:t>.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Titus 1:9 (NASB)</a:t>
            </a:r>
          </a:p>
          <a:p>
            <a:pPr marL="0" indent="0">
              <a:buNone/>
            </a:pPr>
            <a:endParaRPr lang="en-US" sz="3200" b="1" u="sng" dirty="0">
              <a:solidFill>
                <a:srgbClr val="000000"/>
              </a:solidFill>
              <a:highlight>
                <a:srgbClr val="FFFFFF"/>
              </a:highlight>
              <a:latin typeface="Lucida Sans" panose="020B0602030504020204" pitchFamily="34" charset="77"/>
            </a:endParaRPr>
          </a:p>
          <a:p>
            <a:r>
              <a:rPr lang="en-US" sz="3200" b="0" i="0" u="sng" dirty="0">
                <a:solidFill>
                  <a:srgbClr val="000000"/>
                </a:solidFill>
                <a:effectLst/>
                <a:highlight>
                  <a:srgbClr val="FFFFFF"/>
                </a:highlight>
                <a:latin typeface="Lucida Sans" panose="020B0602030504020204" pitchFamily="34" charset="77"/>
              </a:rPr>
              <a:t>Modelers</a:t>
            </a:r>
          </a:p>
          <a:p>
            <a:pPr marL="0" indent="0">
              <a:buNone/>
            </a:pPr>
            <a:r>
              <a:rPr lang="en-US" sz="3200" dirty="0">
                <a:solidFill>
                  <a:srgbClr val="000000"/>
                </a:solidFill>
                <a:highlight>
                  <a:srgbClr val="FFFFFF"/>
                </a:highlight>
                <a:latin typeface="Lucida Sans" panose="020B0602030504020204" pitchFamily="34" charset="77"/>
              </a:rPr>
              <a:t>  </a:t>
            </a:r>
            <a:r>
              <a:rPr lang="en-US" sz="3200" b="0" i="0" dirty="0">
                <a:solidFill>
                  <a:srgbClr val="000000"/>
                </a:solidFill>
                <a:effectLst/>
                <a:highlight>
                  <a:srgbClr val="FFFFFF"/>
                </a:highlight>
                <a:latin typeface="Lucida Sans" panose="020B0602030504020204" pitchFamily="34" charset="77"/>
              </a:rPr>
              <a:t>…proving to be </a:t>
            </a:r>
            <a:r>
              <a:rPr lang="en-US" sz="3200" b="0" i="0" u="sng" dirty="0">
                <a:solidFill>
                  <a:srgbClr val="000000"/>
                </a:solidFill>
                <a:effectLst/>
                <a:highlight>
                  <a:srgbClr val="FFFFFF"/>
                </a:highlight>
                <a:latin typeface="Lucida Sans" panose="020B0602030504020204" pitchFamily="34" charset="77"/>
              </a:rPr>
              <a:t>examples</a:t>
            </a:r>
            <a:r>
              <a:rPr lang="en-US" sz="3200" b="0" i="0" dirty="0">
                <a:solidFill>
                  <a:srgbClr val="000000"/>
                </a:solidFill>
                <a:effectLst/>
                <a:highlight>
                  <a:srgbClr val="FFFFFF"/>
                </a:highlight>
                <a:latin typeface="Lucida Sans" panose="020B0602030504020204" pitchFamily="34" charset="77"/>
              </a:rPr>
              <a:t> to the flock.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 1 Peter 5:3 (NASB)</a:t>
            </a:r>
          </a:p>
        </p:txBody>
      </p:sp>
    </p:spTree>
    <p:extLst>
      <p:ext uri="{BB962C8B-B14F-4D97-AF65-F5344CB8AC3E}">
        <p14:creationId xmlns:p14="http://schemas.microsoft.com/office/powerpoint/2010/main" val="2069505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2E569-685E-241D-64F6-C7090102AA45}"/>
              </a:ext>
            </a:extLst>
          </p:cNvPr>
          <p:cNvSpPr>
            <a:spLocks noGrp="1"/>
          </p:cNvSpPr>
          <p:nvPr>
            <p:ph idx="1"/>
          </p:nvPr>
        </p:nvSpPr>
        <p:spPr>
          <a:xfrm>
            <a:off x="334537" y="278780"/>
            <a:ext cx="11568161" cy="6385491"/>
          </a:xfrm>
        </p:spPr>
        <p:txBody>
          <a:bodyPr>
            <a:normAutofit/>
          </a:bodyPr>
          <a:lstStyle/>
          <a:p>
            <a:pPr marL="0" indent="0">
              <a:buNone/>
            </a:pPr>
            <a:r>
              <a:rPr lang="en-US" sz="3200" b="1" dirty="0">
                <a:latin typeface="Lucida Sans" panose="020B0602030504020204" pitchFamily="34" charset="77"/>
              </a:rPr>
              <a:t>Summary</a:t>
            </a:r>
          </a:p>
          <a:p>
            <a:r>
              <a:rPr lang="en-US" sz="3200" dirty="0">
                <a:latin typeface="Lucida Sans" panose="020B0602030504020204" pitchFamily="34" charset="77"/>
              </a:rPr>
              <a:t>Elders, Overseers, Pastors/Shepherds are all referring to the same group of people. Different names, same office.</a:t>
            </a:r>
          </a:p>
          <a:p>
            <a:r>
              <a:rPr lang="en-US" sz="3200" dirty="0">
                <a:latin typeface="Lucida Sans" panose="020B0602030504020204" pitchFamily="34" charset="77"/>
              </a:rPr>
              <a:t>The local church is guided by a plurality of elders.</a:t>
            </a:r>
          </a:p>
          <a:p>
            <a:r>
              <a:rPr lang="en-US" sz="3200" dirty="0">
                <a:latin typeface="Lucida Sans" panose="020B0602030504020204" pitchFamily="34" charset="77"/>
              </a:rPr>
              <a:t>Elders must meet certain qualifications and be “above reproach.”</a:t>
            </a:r>
          </a:p>
          <a:p>
            <a:r>
              <a:rPr lang="en-US" sz="3200" dirty="0">
                <a:latin typeface="Lucida Sans" panose="020B0602030504020204" pitchFamily="34" charset="77"/>
              </a:rPr>
              <a:t>Elders have specific roles as servant-leaders.</a:t>
            </a:r>
          </a:p>
          <a:p>
            <a:pPr marL="0" indent="0">
              <a:buNone/>
            </a:pPr>
            <a:endParaRPr lang="en-US" sz="3200" dirty="0">
              <a:latin typeface="Lucida Sans" panose="020B0602030504020204" pitchFamily="34" charset="77"/>
            </a:endParaRPr>
          </a:p>
        </p:txBody>
      </p:sp>
    </p:spTree>
    <p:extLst>
      <p:ext uri="{BB962C8B-B14F-4D97-AF65-F5344CB8AC3E}">
        <p14:creationId xmlns:p14="http://schemas.microsoft.com/office/powerpoint/2010/main" val="268313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2E569-685E-241D-64F6-C7090102AA45}"/>
              </a:ext>
            </a:extLst>
          </p:cNvPr>
          <p:cNvSpPr>
            <a:spLocks noGrp="1"/>
          </p:cNvSpPr>
          <p:nvPr>
            <p:ph idx="1"/>
          </p:nvPr>
        </p:nvSpPr>
        <p:spPr>
          <a:xfrm>
            <a:off x="334537" y="278780"/>
            <a:ext cx="11568161" cy="6385491"/>
          </a:xfrm>
        </p:spPr>
        <p:txBody>
          <a:bodyPr>
            <a:normAutofit/>
          </a:bodyPr>
          <a:lstStyle/>
          <a:p>
            <a:pPr marL="0" marR="0" indent="0">
              <a:lnSpc>
                <a:spcPct val="107000"/>
              </a:lnSpc>
              <a:spcBef>
                <a:spcPts val="0"/>
              </a:spcBef>
              <a:spcAft>
                <a:spcPts val="800"/>
              </a:spcAft>
              <a:buNone/>
            </a:pPr>
            <a:r>
              <a:rPr lang="en-US" sz="3200" u="sng" kern="100" dirty="0">
                <a:effectLst/>
                <a:latin typeface="Aptos" panose="020B0004020202020204" pitchFamily="34" charset="0"/>
                <a:ea typeface="Aptos" panose="020B0004020202020204" pitchFamily="34" charset="0"/>
                <a:cs typeface="Times New Roman" panose="02020603050405020304" pitchFamily="18" charset="0"/>
              </a:rPr>
              <a:t>Our Mission is….</a:t>
            </a:r>
          </a:p>
          <a:p>
            <a:pPr marL="457200" marR="0">
              <a:lnSpc>
                <a:spcPct val="107000"/>
              </a:lnSpc>
              <a:spcBef>
                <a:spcPts val="0"/>
              </a:spcBef>
              <a:spcAft>
                <a:spcPts val="800"/>
              </a:spcAft>
            </a:pPr>
            <a:r>
              <a:rPr lang="en-US" sz="3200" i="1" kern="100" dirty="0">
                <a:effectLst/>
                <a:latin typeface="Helvetica Neue"/>
                <a:ea typeface="Helvetica Neue"/>
                <a:cs typeface="Helvetica Neue"/>
              </a:rPr>
              <a:t>To glorify God and to be devoted to the teaching and study of God’s word, to prayer and to fellowship expressed through our worship and remembrance of Christ. (Acts 2:42)</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3200" u="sng" kern="100" dirty="0">
                <a:effectLst/>
                <a:latin typeface="Aptos" panose="020B0004020202020204" pitchFamily="34" charset="0"/>
                <a:ea typeface="Aptos" panose="020B0004020202020204" pitchFamily="34" charset="0"/>
                <a:cs typeface="Times New Roman" panose="02020603050405020304" pitchFamily="18" charset="0"/>
              </a:rPr>
              <a:t>Our Vision is….</a:t>
            </a:r>
          </a:p>
          <a:p>
            <a:pPr marL="457200" marR="0">
              <a:lnSpc>
                <a:spcPct val="107000"/>
              </a:lnSpc>
              <a:spcBef>
                <a:spcPts val="0"/>
              </a:spcBef>
              <a:spcAft>
                <a:spcPts val="800"/>
              </a:spcAft>
            </a:pPr>
            <a:r>
              <a:rPr lang="en-US" sz="3200" i="1" kern="100" dirty="0">
                <a:effectLst/>
                <a:latin typeface="Helvetica Neue"/>
                <a:ea typeface="Helvetica Neue"/>
                <a:cs typeface="Helvetica Neue"/>
              </a:rPr>
              <a:t>To be a thriving and growing community of believers that sees people in the Treasure Valley and the world reconciled to God, in fellowship with Him, discipled and serving others (2 Cor. 5:17-18).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dirty="0">
              <a:latin typeface="Lucida Sans" panose="020B0602030504020204" pitchFamily="34" charset="77"/>
            </a:endParaRPr>
          </a:p>
        </p:txBody>
      </p:sp>
      <p:sp>
        <p:nvSpPr>
          <p:cNvPr id="2" name="TextBox 1">
            <a:extLst>
              <a:ext uri="{FF2B5EF4-FFF2-40B4-BE49-F238E27FC236}">
                <a16:creationId xmlns:a16="http://schemas.microsoft.com/office/drawing/2014/main" id="{11AE0952-AA8F-DB28-8C78-A008B2AA6C3F}"/>
              </a:ext>
            </a:extLst>
          </p:cNvPr>
          <p:cNvSpPr txBox="1"/>
          <p:nvPr/>
        </p:nvSpPr>
        <p:spPr>
          <a:xfrm>
            <a:off x="3965005" y="1424207"/>
            <a:ext cx="1563329" cy="584775"/>
          </a:xfrm>
          <a:prstGeom prst="rect">
            <a:avLst/>
          </a:prstGeom>
          <a:noFill/>
        </p:spPr>
        <p:txBody>
          <a:bodyPr wrap="square" rtlCol="0">
            <a:spAutoFit/>
          </a:bodyPr>
          <a:lstStyle/>
          <a:p>
            <a:r>
              <a:rPr lang="en-US" sz="3200" i="1" dirty="0">
                <a:solidFill>
                  <a:schemeClr val="accent5">
                    <a:lumMod val="75000"/>
                  </a:schemeClr>
                </a:solidFill>
                <a:latin typeface="Helvetica Neue"/>
              </a:rPr>
              <a:t>prayer</a:t>
            </a:r>
          </a:p>
        </p:txBody>
      </p:sp>
      <p:sp>
        <p:nvSpPr>
          <p:cNvPr id="4" name="TextBox 3">
            <a:extLst>
              <a:ext uri="{FF2B5EF4-FFF2-40B4-BE49-F238E27FC236}">
                <a16:creationId xmlns:a16="http://schemas.microsoft.com/office/drawing/2014/main" id="{B85BED09-8C5B-1E5E-A3FA-9480D10BA625}"/>
              </a:ext>
            </a:extLst>
          </p:cNvPr>
          <p:cNvSpPr txBox="1"/>
          <p:nvPr/>
        </p:nvSpPr>
        <p:spPr>
          <a:xfrm>
            <a:off x="7901742" y="895351"/>
            <a:ext cx="3855020" cy="584775"/>
          </a:xfrm>
          <a:prstGeom prst="rect">
            <a:avLst/>
          </a:prstGeom>
          <a:noFill/>
        </p:spPr>
        <p:txBody>
          <a:bodyPr wrap="square" rtlCol="0">
            <a:spAutoFit/>
          </a:bodyPr>
          <a:lstStyle/>
          <a:p>
            <a:r>
              <a:rPr lang="en-US" sz="3200" i="1" dirty="0">
                <a:solidFill>
                  <a:schemeClr val="accent5">
                    <a:lumMod val="75000"/>
                  </a:schemeClr>
                </a:solidFill>
                <a:latin typeface="Helvetica Neue"/>
              </a:rPr>
              <a:t>teaching and study</a:t>
            </a:r>
          </a:p>
        </p:txBody>
      </p:sp>
      <p:sp>
        <p:nvSpPr>
          <p:cNvPr id="5" name="TextBox 4">
            <a:extLst>
              <a:ext uri="{FF2B5EF4-FFF2-40B4-BE49-F238E27FC236}">
                <a16:creationId xmlns:a16="http://schemas.microsoft.com/office/drawing/2014/main" id="{2B853A45-711A-76AE-C9B4-D564C2DECC5C}"/>
              </a:ext>
            </a:extLst>
          </p:cNvPr>
          <p:cNvSpPr txBox="1"/>
          <p:nvPr/>
        </p:nvSpPr>
        <p:spPr>
          <a:xfrm>
            <a:off x="6465409" y="1417649"/>
            <a:ext cx="2492945" cy="584775"/>
          </a:xfrm>
          <a:prstGeom prst="rect">
            <a:avLst/>
          </a:prstGeom>
          <a:noFill/>
        </p:spPr>
        <p:txBody>
          <a:bodyPr wrap="square" rtlCol="0">
            <a:spAutoFit/>
          </a:bodyPr>
          <a:lstStyle/>
          <a:p>
            <a:r>
              <a:rPr lang="en-US" sz="3200" i="1" dirty="0">
                <a:solidFill>
                  <a:schemeClr val="accent5">
                    <a:lumMod val="75000"/>
                  </a:schemeClr>
                </a:solidFill>
                <a:latin typeface="Helvetica Neue"/>
              </a:rPr>
              <a:t>fellowship</a:t>
            </a:r>
          </a:p>
        </p:txBody>
      </p:sp>
      <p:sp>
        <p:nvSpPr>
          <p:cNvPr id="6" name="TextBox 5">
            <a:extLst>
              <a:ext uri="{FF2B5EF4-FFF2-40B4-BE49-F238E27FC236}">
                <a16:creationId xmlns:a16="http://schemas.microsoft.com/office/drawing/2014/main" id="{11E1F2DE-6D99-E07D-27A9-4BDA3B18678A}"/>
              </a:ext>
            </a:extLst>
          </p:cNvPr>
          <p:cNvSpPr txBox="1"/>
          <p:nvPr/>
        </p:nvSpPr>
        <p:spPr>
          <a:xfrm>
            <a:off x="2977587" y="1941381"/>
            <a:ext cx="5101493" cy="584775"/>
          </a:xfrm>
          <a:prstGeom prst="rect">
            <a:avLst/>
          </a:prstGeom>
          <a:noFill/>
        </p:spPr>
        <p:txBody>
          <a:bodyPr wrap="square" rtlCol="0">
            <a:spAutoFit/>
          </a:bodyPr>
          <a:lstStyle/>
          <a:p>
            <a:r>
              <a:rPr lang="en-US" sz="3200" i="1" dirty="0">
                <a:solidFill>
                  <a:schemeClr val="accent5">
                    <a:lumMod val="75000"/>
                  </a:schemeClr>
                </a:solidFill>
                <a:latin typeface="Helvetica Neue"/>
              </a:rPr>
              <a:t>worship and remembrance</a:t>
            </a:r>
          </a:p>
        </p:txBody>
      </p:sp>
      <p:sp>
        <p:nvSpPr>
          <p:cNvPr id="7" name="TextBox 6">
            <a:extLst>
              <a:ext uri="{FF2B5EF4-FFF2-40B4-BE49-F238E27FC236}">
                <a16:creationId xmlns:a16="http://schemas.microsoft.com/office/drawing/2014/main" id="{10B3B210-A78E-D4B2-EDCD-C6AC56511FE9}"/>
              </a:ext>
            </a:extLst>
          </p:cNvPr>
          <p:cNvSpPr txBox="1"/>
          <p:nvPr/>
        </p:nvSpPr>
        <p:spPr>
          <a:xfrm>
            <a:off x="5217787" y="895351"/>
            <a:ext cx="2165913" cy="584775"/>
          </a:xfrm>
          <a:prstGeom prst="rect">
            <a:avLst/>
          </a:prstGeom>
          <a:noFill/>
        </p:spPr>
        <p:txBody>
          <a:bodyPr wrap="square" rtlCol="0">
            <a:spAutoFit/>
          </a:bodyPr>
          <a:lstStyle/>
          <a:p>
            <a:r>
              <a:rPr lang="en-US" sz="3200" i="1" dirty="0">
                <a:solidFill>
                  <a:schemeClr val="accent5">
                    <a:lumMod val="75000"/>
                  </a:schemeClr>
                </a:solidFill>
                <a:latin typeface="Helvetica Neue"/>
              </a:rPr>
              <a:t>devoted</a:t>
            </a:r>
          </a:p>
        </p:txBody>
      </p:sp>
    </p:spTree>
    <p:extLst>
      <p:ext uri="{BB962C8B-B14F-4D97-AF65-F5344CB8AC3E}">
        <p14:creationId xmlns:p14="http://schemas.microsoft.com/office/powerpoint/2010/main" val="24412077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383059" y="494270"/>
            <a:ext cx="11306433" cy="5869460"/>
          </a:xfrm>
        </p:spPr>
        <p:txBody>
          <a:bodyPr>
            <a:normAutofit/>
          </a:bodyPr>
          <a:lstStyle/>
          <a:p>
            <a:pPr marL="0" indent="0">
              <a:buNone/>
            </a:pPr>
            <a:r>
              <a:rPr lang="en-US" sz="4000" b="1" i="0" dirty="0">
                <a:solidFill>
                  <a:srgbClr val="000000"/>
                </a:solidFill>
                <a:effectLst/>
                <a:highlight>
                  <a:srgbClr val="FFFFFF"/>
                </a:highlight>
                <a:latin typeface="Lucida Sans" panose="020B0602030504020204" pitchFamily="34" charset="77"/>
              </a:rPr>
              <a:t>Different Name, Same Office</a:t>
            </a:r>
            <a:endParaRPr lang="en-US" b="1" i="0" dirty="0">
              <a:solidFill>
                <a:srgbClr val="000000"/>
              </a:solidFill>
              <a:effectLst/>
              <a:highlight>
                <a:srgbClr val="FFFFFF"/>
              </a:highlight>
              <a:latin typeface="Lucida Sans" panose="020B0602030504020204" pitchFamily="34" charset="77"/>
            </a:endParaRPr>
          </a:p>
          <a:p>
            <a:r>
              <a:rPr lang="en-US" sz="3600" kern="100" dirty="0">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t>Greek words for “elder” (</a:t>
            </a:r>
            <a:r>
              <a:rPr lang="en-US" sz="3600" kern="100" dirty="0" err="1">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t>presbyterous</a:t>
            </a:r>
            <a:r>
              <a:rPr lang="en-US" sz="3600" kern="100" dirty="0">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t>), “overseer” (</a:t>
            </a:r>
            <a:r>
              <a:rPr lang="en-US" sz="3600" kern="100" dirty="0" err="1">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t>episkopon</a:t>
            </a:r>
            <a:r>
              <a:rPr lang="en-US" sz="3600" kern="100" dirty="0">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t>), and “pastor or shepherd” (</a:t>
            </a:r>
            <a:r>
              <a:rPr lang="en-US" sz="3600" kern="100" dirty="0" err="1">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t>poim¯en</a:t>
            </a:r>
            <a:r>
              <a:rPr lang="en-US" sz="3600" kern="100" dirty="0">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t>) all refer to the same office. They’re different ways of identifying the same people. </a:t>
            </a:r>
            <a:br>
              <a:rPr lang="en-US" sz="3600" kern="100" dirty="0">
                <a:solidFill>
                  <a:srgbClr val="4A4A4A"/>
                </a:solidFill>
                <a:effectLst/>
                <a:highlight>
                  <a:srgbClr val="FFFFFF"/>
                </a:highlight>
                <a:latin typeface="Lucida Sans" panose="020B0602030504020204" pitchFamily="34" charset="77"/>
                <a:ea typeface="DengXian" panose="02010600030101010101" pitchFamily="2" charset="-122"/>
                <a:cs typeface="Arial" panose="020B0604020202020204" pitchFamily="34" charset="0"/>
              </a:rPr>
            </a:br>
            <a:endParaRPr lang="en-US" sz="2200" kern="100" dirty="0">
              <a:effectLst/>
              <a:latin typeface="Lucida Sans" panose="020B0602030504020204" pitchFamily="34" charset="77"/>
              <a:ea typeface="DengXian" panose="02010600030101010101" pitchFamily="2" charset="-122"/>
              <a:cs typeface="Arial" panose="020B0604020202020204" pitchFamily="34" charset="0"/>
            </a:endParaRPr>
          </a:p>
          <a:p>
            <a:pPr marL="0" indent="0">
              <a:buNone/>
            </a:pPr>
            <a:endParaRPr lang="en-US" sz="3600" dirty="0">
              <a:latin typeface="Lucida Sans" panose="020B0602030504020204" pitchFamily="34" charset="77"/>
            </a:endParaRPr>
          </a:p>
        </p:txBody>
      </p:sp>
    </p:spTree>
    <p:extLst>
      <p:ext uri="{BB962C8B-B14F-4D97-AF65-F5344CB8AC3E}">
        <p14:creationId xmlns:p14="http://schemas.microsoft.com/office/powerpoint/2010/main" val="516735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A4B8F-2430-3C12-4566-818D50F2D83E}"/>
              </a:ext>
            </a:extLst>
          </p:cNvPr>
          <p:cNvSpPr>
            <a:spLocks noGrp="1"/>
          </p:cNvSpPr>
          <p:nvPr>
            <p:ph idx="1"/>
          </p:nvPr>
        </p:nvSpPr>
        <p:spPr>
          <a:xfrm>
            <a:off x="646771" y="557562"/>
            <a:ext cx="10995102" cy="5597912"/>
          </a:xfrm>
        </p:spPr>
        <p:txBody>
          <a:bodyPr>
            <a:normAutofit/>
          </a:bodyPr>
          <a:lstStyle/>
          <a:p>
            <a:r>
              <a:rPr lang="en-US" sz="3200" b="0" i="0" dirty="0">
                <a:solidFill>
                  <a:srgbClr val="000000"/>
                </a:solidFill>
                <a:effectLst/>
                <a:highlight>
                  <a:srgbClr val="FFFFFF"/>
                </a:highlight>
                <a:latin typeface="Lucida Sans" panose="020B0602030504020204" pitchFamily="34" charset="77"/>
              </a:rPr>
              <a:t>For this reason I left you in Crete, that you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would set in order what remains and appoint </a:t>
            </a:r>
            <a:br>
              <a:rPr lang="en-US" sz="3200" b="0" i="0" dirty="0">
                <a:solidFill>
                  <a:srgbClr val="000000"/>
                </a:solidFill>
                <a:effectLst/>
                <a:highlight>
                  <a:srgbClr val="FFFFFF"/>
                </a:highlight>
                <a:latin typeface="Lucida Sans" panose="020B0602030504020204" pitchFamily="34" charset="77"/>
              </a:rPr>
            </a:br>
            <a:r>
              <a:rPr lang="en-US" sz="3200" b="0" i="0" u="sng" dirty="0">
                <a:solidFill>
                  <a:srgbClr val="000000"/>
                </a:solidFill>
                <a:effectLst/>
                <a:highlight>
                  <a:srgbClr val="FFFFFF"/>
                </a:highlight>
                <a:latin typeface="Lucida Sans" panose="020B0602030504020204" pitchFamily="34" charset="77"/>
              </a:rPr>
              <a:t>elders</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presbyterous</a:t>
            </a:r>
            <a:r>
              <a:rPr lang="en-US" sz="3200" b="0" i="0" dirty="0">
                <a:solidFill>
                  <a:srgbClr val="000000"/>
                </a:solidFill>
                <a:effectLst/>
                <a:highlight>
                  <a:srgbClr val="FFFFFF"/>
                </a:highlight>
                <a:latin typeface="Lucida Sans" panose="020B0602030504020204" pitchFamily="34" charset="77"/>
              </a:rPr>
              <a:t>) in every city as I directed.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Titus 1:5 (NASB)</a:t>
            </a:r>
            <a:br>
              <a:rPr lang="en-US" sz="3200" b="0" i="0" dirty="0">
                <a:solidFill>
                  <a:srgbClr val="000000"/>
                </a:solidFill>
                <a:effectLst/>
                <a:highlight>
                  <a:srgbClr val="FFFFFF"/>
                </a:highlight>
                <a:latin typeface="Lucida Sans" panose="020B0602030504020204" pitchFamily="34" charset="77"/>
              </a:rPr>
            </a:br>
            <a:endParaRPr lang="en-US" sz="3200" b="0" i="0" dirty="0">
              <a:solidFill>
                <a:srgbClr val="000000"/>
              </a:solidFill>
              <a:effectLst/>
              <a:highlight>
                <a:srgbClr val="FFFFFF"/>
              </a:highlight>
              <a:latin typeface="Lucida Sans" panose="020B0602030504020204" pitchFamily="34" charset="77"/>
            </a:endParaRPr>
          </a:p>
          <a:p>
            <a:r>
              <a:rPr lang="en-US" sz="3200" b="0" i="0" dirty="0">
                <a:solidFill>
                  <a:srgbClr val="000000"/>
                </a:solidFill>
                <a:effectLst/>
                <a:highlight>
                  <a:srgbClr val="FFFFFF"/>
                </a:highlight>
                <a:latin typeface="Lucida Sans" panose="020B0602030504020204" pitchFamily="34" charset="77"/>
              </a:rPr>
              <a:t>For the </a:t>
            </a:r>
            <a:r>
              <a:rPr lang="en-US" sz="3200" b="0" i="0" u="sng" dirty="0">
                <a:solidFill>
                  <a:srgbClr val="000000"/>
                </a:solidFill>
                <a:effectLst/>
                <a:highlight>
                  <a:srgbClr val="FFFFFF"/>
                </a:highlight>
                <a:latin typeface="Lucida Sans" panose="020B0602030504020204" pitchFamily="34" charset="77"/>
              </a:rPr>
              <a:t>overseer</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episkopous</a:t>
            </a:r>
            <a:r>
              <a:rPr lang="en-US" sz="3200" b="0" i="0" dirty="0">
                <a:solidFill>
                  <a:srgbClr val="000000"/>
                </a:solidFill>
                <a:effectLst/>
                <a:highlight>
                  <a:srgbClr val="FFFFFF"/>
                </a:highlight>
                <a:latin typeface="Lucida Sans" panose="020B0602030504020204" pitchFamily="34" charset="77"/>
              </a:rPr>
              <a:t>) must be beyond reproach as God’s steward,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not self-willed, not quick-tempered, not overindulging in wine, not a bully,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not greedy for money. – Titus 1:7 (NASB)</a:t>
            </a:r>
            <a:endParaRPr lang="en-US" sz="3200" dirty="0">
              <a:latin typeface="Lucida Sans" panose="020B0602030504020204" pitchFamily="34" charset="77"/>
            </a:endParaRPr>
          </a:p>
          <a:p>
            <a:endParaRPr lang="en-US" sz="3200" b="0" i="0" dirty="0">
              <a:solidFill>
                <a:srgbClr val="000000"/>
              </a:solidFill>
              <a:effectLst/>
              <a:highlight>
                <a:srgbClr val="FFFFFF"/>
              </a:highlight>
              <a:latin typeface="Lucida Sans" panose="020B0602030504020204" pitchFamily="34" charset="77"/>
            </a:endParaRPr>
          </a:p>
          <a:p>
            <a:pPr marL="0" indent="0">
              <a:buNone/>
            </a:pPr>
            <a:endParaRPr lang="en-US" sz="3200" dirty="0">
              <a:solidFill>
                <a:srgbClr val="000000"/>
              </a:solidFill>
              <a:highlight>
                <a:srgbClr val="FFFFFF"/>
              </a:highlight>
              <a:latin typeface="Lucida Sans" panose="020B0602030504020204" pitchFamily="34" charset="77"/>
            </a:endParaRPr>
          </a:p>
          <a:p>
            <a:endParaRPr lang="en-US" sz="3200" dirty="0"/>
          </a:p>
        </p:txBody>
      </p:sp>
    </p:spTree>
    <p:extLst>
      <p:ext uri="{BB962C8B-B14F-4D97-AF65-F5344CB8AC3E}">
        <p14:creationId xmlns:p14="http://schemas.microsoft.com/office/powerpoint/2010/main" val="305253407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457199" y="580768"/>
            <a:ext cx="11281719" cy="5807675"/>
          </a:xfrm>
        </p:spPr>
        <p:txBody>
          <a:bodyPr>
            <a:normAutofit/>
          </a:bodyPr>
          <a:lstStyle/>
          <a:p>
            <a:r>
              <a:rPr lang="en-US" sz="3200" b="0" i="0" dirty="0">
                <a:solidFill>
                  <a:srgbClr val="000000"/>
                </a:solidFill>
                <a:effectLst/>
                <a:highlight>
                  <a:srgbClr val="FFFFFF"/>
                </a:highlight>
                <a:latin typeface="Lucida Sans" panose="020B0602030504020204" pitchFamily="34" charset="77"/>
              </a:rPr>
              <a:t>From Miletus he sent to Ephesus and called for the </a:t>
            </a:r>
            <a:r>
              <a:rPr lang="en-US" sz="3200" b="0" i="0" u="sng" dirty="0">
                <a:solidFill>
                  <a:srgbClr val="000000"/>
                </a:solidFill>
                <a:effectLst/>
                <a:highlight>
                  <a:srgbClr val="FFFFFF"/>
                </a:highlight>
                <a:latin typeface="Lucida Sans" panose="020B0602030504020204" pitchFamily="34" charset="77"/>
              </a:rPr>
              <a:t>elders</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presbyterous</a:t>
            </a:r>
            <a:r>
              <a:rPr lang="en-US" sz="3200" b="0" i="0" dirty="0">
                <a:solidFill>
                  <a:srgbClr val="000000"/>
                </a:solidFill>
                <a:effectLst/>
                <a:highlight>
                  <a:srgbClr val="FFFFFF"/>
                </a:highlight>
                <a:latin typeface="Lucida Sans" panose="020B0602030504020204" pitchFamily="34" charset="77"/>
              </a:rPr>
              <a:t>) of the church.</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Acts 20:17 (NASB)</a:t>
            </a:r>
            <a:br>
              <a:rPr lang="en-US" sz="3200" b="0" i="0" dirty="0">
                <a:solidFill>
                  <a:srgbClr val="000000"/>
                </a:solidFill>
                <a:effectLst/>
                <a:highlight>
                  <a:srgbClr val="FFFFFF"/>
                </a:highlight>
                <a:latin typeface="Lucida Sans" panose="020B0602030504020204" pitchFamily="34" charset="77"/>
              </a:rPr>
            </a:br>
            <a:endParaRPr lang="en-US" sz="3200" b="0" i="0" dirty="0">
              <a:solidFill>
                <a:srgbClr val="000000"/>
              </a:solidFill>
              <a:effectLst/>
              <a:highlight>
                <a:srgbClr val="FFFFFF"/>
              </a:highlight>
              <a:latin typeface="Lucida Sans" panose="020B0602030504020204" pitchFamily="34" charset="77"/>
            </a:endParaRPr>
          </a:p>
          <a:p>
            <a:r>
              <a:rPr lang="en-US" sz="3200" b="0" i="0" dirty="0">
                <a:solidFill>
                  <a:srgbClr val="000000"/>
                </a:solidFill>
                <a:effectLst/>
                <a:highlight>
                  <a:srgbClr val="FFFFFF"/>
                </a:highlight>
                <a:latin typeface="Lucida Sans" panose="020B0602030504020204" pitchFamily="34" charset="77"/>
              </a:rPr>
              <a:t>Therefore take heed to yourselves and to all the flock, among which the Holy Spirit has made you </a:t>
            </a:r>
            <a:r>
              <a:rPr lang="en-US" sz="3200" b="0" i="0" u="sng" dirty="0">
                <a:solidFill>
                  <a:srgbClr val="000000"/>
                </a:solidFill>
                <a:effectLst/>
                <a:highlight>
                  <a:srgbClr val="FFFFFF"/>
                </a:highlight>
                <a:latin typeface="Lucida Sans" panose="020B0602030504020204" pitchFamily="34" charset="77"/>
              </a:rPr>
              <a:t>overseers </a:t>
            </a:r>
            <a:r>
              <a:rPr lang="en-US" sz="3200" b="0" i="0" dirty="0">
                <a:solidFill>
                  <a:srgbClr val="000000"/>
                </a:solidFill>
                <a:effectLst/>
                <a:highlight>
                  <a:srgbClr val="FFFFFF"/>
                </a:highlight>
                <a:latin typeface="Lucida Sans" panose="020B0602030504020204" pitchFamily="34" charset="77"/>
              </a:rPr>
              <a:t>(</a:t>
            </a:r>
            <a:r>
              <a:rPr lang="en-US" sz="3200" b="0" i="0" dirty="0" err="1">
                <a:solidFill>
                  <a:srgbClr val="000000"/>
                </a:solidFill>
                <a:effectLst/>
                <a:highlight>
                  <a:srgbClr val="FFFFFF"/>
                </a:highlight>
                <a:latin typeface="Lucida Sans" panose="020B0602030504020204" pitchFamily="34" charset="77"/>
              </a:rPr>
              <a:t>episkopous</a:t>
            </a:r>
            <a:r>
              <a:rPr lang="en-US" sz="3200" b="0" i="0" dirty="0">
                <a:solidFill>
                  <a:srgbClr val="000000"/>
                </a:solidFill>
                <a:effectLst/>
                <a:highlight>
                  <a:srgbClr val="FFFFFF"/>
                </a:highlight>
                <a:latin typeface="Lucida Sans" panose="020B0602030504020204" pitchFamily="34" charset="77"/>
              </a:rPr>
              <a:t>), to </a:t>
            </a:r>
            <a:r>
              <a:rPr lang="en-US" sz="3200" b="0" i="0" u="sng" dirty="0">
                <a:solidFill>
                  <a:srgbClr val="000000"/>
                </a:solidFill>
                <a:effectLst/>
                <a:highlight>
                  <a:srgbClr val="FFFFFF"/>
                </a:highlight>
                <a:latin typeface="Lucida Sans" panose="020B0602030504020204" pitchFamily="34" charset="77"/>
              </a:rPr>
              <a:t>shepherd </a:t>
            </a:r>
            <a:r>
              <a:rPr lang="en-US" sz="3200" b="0" i="0" dirty="0">
                <a:solidFill>
                  <a:srgbClr val="000000"/>
                </a:solidFill>
                <a:effectLst/>
                <a:highlight>
                  <a:srgbClr val="FFFFFF"/>
                </a:highlight>
                <a:latin typeface="Lucida Sans" panose="020B0602030504020204" pitchFamily="34" charset="77"/>
              </a:rPr>
              <a:t>(</a:t>
            </a:r>
            <a:r>
              <a:rPr lang="en-US" sz="3200" b="0" i="0" dirty="0" err="1">
                <a:solidFill>
                  <a:srgbClr val="000000"/>
                </a:solidFill>
                <a:effectLst/>
                <a:highlight>
                  <a:srgbClr val="FFFFFF"/>
                </a:highlight>
                <a:latin typeface="Lucida Sans" panose="020B0602030504020204" pitchFamily="34" charset="77"/>
              </a:rPr>
              <a:t>poimaino</a:t>
            </a:r>
            <a:r>
              <a:rPr lang="en-US" sz="3200" b="0" i="0" dirty="0">
                <a:solidFill>
                  <a:srgbClr val="000000"/>
                </a:solidFill>
                <a:effectLst/>
                <a:highlight>
                  <a:srgbClr val="FFFFFF"/>
                </a:highlight>
                <a:latin typeface="Lucida Sans" panose="020B0602030504020204" pitchFamily="34" charset="77"/>
              </a:rPr>
              <a:t>) the church of God which He purchased with His own blood. – Acts 20:28 (NASB)</a:t>
            </a:r>
            <a:endParaRPr lang="en-US" sz="3200" dirty="0">
              <a:latin typeface="Lucida Sans" panose="020B0602030504020204" pitchFamily="34" charset="77"/>
            </a:endParaRPr>
          </a:p>
        </p:txBody>
      </p:sp>
    </p:spTree>
    <p:extLst>
      <p:ext uri="{BB962C8B-B14F-4D97-AF65-F5344CB8AC3E}">
        <p14:creationId xmlns:p14="http://schemas.microsoft.com/office/powerpoint/2010/main" val="3317020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333631" y="308920"/>
            <a:ext cx="11528855" cy="6326658"/>
          </a:xfrm>
        </p:spPr>
        <p:txBody>
          <a:bodyPr>
            <a:normAutofit/>
          </a:bodyPr>
          <a:lstStyle/>
          <a:p>
            <a:r>
              <a:rPr lang="en-US" sz="3200" b="0" i="0" dirty="0">
                <a:solidFill>
                  <a:srgbClr val="000000"/>
                </a:solidFill>
                <a:effectLst/>
                <a:highlight>
                  <a:srgbClr val="FFFFFF"/>
                </a:highlight>
                <a:latin typeface="Lucida Sans" panose="020B0602030504020204" pitchFamily="34" charset="77"/>
              </a:rPr>
              <a:t>Therefore, I urge </a:t>
            </a:r>
            <a:r>
              <a:rPr lang="en-US" sz="3200" b="0" i="0" u="sng" dirty="0">
                <a:solidFill>
                  <a:srgbClr val="000000"/>
                </a:solidFill>
                <a:effectLst/>
                <a:highlight>
                  <a:srgbClr val="FFFFFF"/>
                </a:highlight>
                <a:latin typeface="Lucida Sans" panose="020B0602030504020204" pitchFamily="34" charset="77"/>
              </a:rPr>
              <a:t>elders</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presbyterous</a:t>
            </a:r>
            <a:r>
              <a:rPr lang="en-US" sz="3200" b="0" i="0" dirty="0">
                <a:solidFill>
                  <a:srgbClr val="000000"/>
                </a:solidFill>
                <a:effectLst/>
                <a:highlight>
                  <a:srgbClr val="FFFFFF"/>
                </a:highlight>
                <a:latin typeface="Lucida Sans" panose="020B0602030504020204" pitchFamily="34" charset="77"/>
              </a:rPr>
              <a:t>) among you, as </a:t>
            </a:r>
            <a:r>
              <a:rPr lang="en-US" sz="3200" b="0" i="1" dirty="0">
                <a:solidFill>
                  <a:srgbClr val="000000"/>
                </a:solidFill>
                <a:effectLst/>
                <a:highlight>
                  <a:srgbClr val="FFFFFF"/>
                </a:highlight>
                <a:latin typeface="Lucida Sans" panose="020B0602030504020204" pitchFamily="34" charset="77"/>
              </a:rPr>
              <a:t>your</a:t>
            </a:r>
            <a:r>
              <a:rPr lang="en-US" sz="3200" b="0" i="0" dirty="0">
                <a:solidFill>
                  <a:srgbClr val="000000"/>
                </a:solidFill>
                <a:effectLst/>
                <a:highlight>
                  <a:srgbClr val="FFFFFF"/>
                </a:highlight>
                <a:latin typeface="Lucida Sans" panose="020B0602030504020204" pitchFamily="34" charset="77"/>
              </a:rPr>
              <a:t> fellow elder and a witness of the sufferings of Christ, </a:t>
            </a:r>
            <a:r>
              <a:rPr lang="en-US" sz="3200" b="0" i="1" dirty="0">
                <a:solidFill>
                  <a:srgbClr val="000000"/>
                </a:solidFill>
                <a:effectLst/>
                <a:highlight>
                  <a:srgbClr val="FFFFFF"/>
                </a:highlight>
                <a:latin typeface="Lucida Sans" panose="020B0602030504020204" pitchFamily="34" charset="77"/>
              </a:rPr>
              <a:t>and</a:t>
            </a:r>
            <a:r>
              <a:rPr lang="en-US" sz="3200" b="0" i="0" dirty="0">
                <a:solidFill>
                  <a:srgbClr val="000000"/>
                </a:solidFill>
                <a:effectLst/>
                <a:highlight>
                  <a:srgbClr val="FFFFFF"/>
                </a:highlight>
                <a:latin typeface="Lucida Sans" panose="020B0602030504020204" pitchFamily="34" charset="77"/>
              </a:rPr>
              <a:t> one who is also a fellow partaker of the glory that is to be revealed: </a:t>
            </a:r>
            <a:br>
              <a:rPr lang="en-US" sz="3200" b="0" i="0" dirty="0">
                <a:solidFill>
                  <a:srgbClr val="000000"/>
                </a:solidFill>
                <a:effectLst/>
                <a:highlight>
                  <a:srgbClr val="FFFFFF"/>
                </a:highlight>
                <a:latin typeface="Lucida Sans" panose="020B0602030504020204" pitchFamily="34" charset="77"/>
              </a:rPr>
            </a:br>
            <a:r>
              <a:rPr lang="en-US" sz="3200" b="0" i="0" u="sng" dirty="0">
                <a:solidFill>
                  <a:srgbClr val="000000"/>
                </a:solidFill>
                <a:effectLst/>
                <a:highlight>
                  <a:srgbClr val="FFFFFF"/>
                </a:highlight>
                <a:latin typeface="Lucida Sans" panose="020B0602030504020204" pitchFamily="34" charset="77"/>
              </a:rPr>
              <a:t>shepherd</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poimanate</a:t>
            </a:r>
            <a:r>
              <a:rPr lang="en-US" sz="3200" b="0" i="0" dirty="0">
                <a:solidFill>
                  <a:srgbClr val="000000"/>
                </a:solidFill>
                <a:effectLst/>
                <a:highlight>
                  <a:srgbClr val="FFFFFF"/>
                </a:highlight>
                <a:latin typeface="Lucida Sans" panose="020B0602030504020204" pitchFamily="34" charset="77"/>
              </a:rPr>
              <a:t>) the flock of God among you, exercising </a:t>
            </a:r>
            <a:r>
              <a:rPr lang="en-US" sz="3200" b="0" i="0" u="sng" dirty="0">
                <a:solidFill>
                  <a:srgbClr val="000000"/>
                </a:solidFill>
                <a:effectLst/>
                <a:highlight>
                  <a:srgbClr val="FFFFFF"/>
                </a:highlight>
                <a:latin typeface="Lucida Sans" panose="020B0602030504020204" pitchFamily="34" charset="77"/>
              </a:rPr>
              <a:t>oversight</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episkopountes</a:t>
            </a:r>
            <a:r>
              <a:rPr lang="en-US" sz="3200" dirty="0">
                <a:solidFill>
                  <a:srgbClr val="000000"/>
                </a:solidFill>
                <a:highlight>
                  <a:srgbClr val="FFFFFF"/>
                </a:highlight>
                <a:latin typeface="Lucida Sans" panose="020B0602030504020204" pitchFamily="34" charset="77"/>
              </a:rPr>
              <a:t>)</a:t>
            </a:r>
            <a:r>
              <a:rPr lang="en-US" sz="3200" b="0" i="0" dirty="0">
                <a:solidFill>
                  <a:srgbClr val="000000"/>
                </a:solidFill>
                <a:effectLst/>
                <a:highlight>
                  <a:srgbClr val="FFFFFF"/>
                </a:highlight>
                <a:latin typeface="Lucida Sans" panose="020B0602030504020204" pitchFamily="34" charset="77"/>
              </a:rPr>
              <a:t>, not under compulsion but voluntarily, according to </a:t>
            </a:r>
            <a:r>
              <a:rPr lang="en-US" sz="3200" b="0" i="1" dirty="0">
                <a:solidFill>
                  <a:srgbClr val="000000"/>
                </a:solidFill>
                <a:effectLst/>
                <a:highlight>
                  <a:srgbClr val="FFFFFF"/>
                </a:highlight>
                <a:latin typeface="Lucida Sans" panose="020B0602030504020204" pitchFamily="34" charset="77"/>
              </a:rPr>
              <a:t>the will of</a:t>
            </a:r>
            <a:r>
              <a:rPr lang="en-US" sz="3200" b="0" i="0" dirty="0">
                <a:solidFill>
                  <a:srgbClr val="000000"/>
                </a:solidFill>
                <a:effectLst/>
                <a:highlight>
                  <a:srgbClr val="FFFFFF"/>
                </a:highlight>
                <a:latin typeface="Lucida Sans" panose="020B0602030504020204" pitchFamily="34" charset="77"/>
              </a:rPr>
              <a:t> God; and not with greed but with eagerness.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1 Peter 5:1-2 (NASB)</a:t>
            </a:r>
            <a:endParaRPr lang="en-US" sz="3200" dirty="0">
              <a:latin typeface="Lucida Sans" panose="020B0602030504020204" pitchFamily="34" charset="77"/>
            </a:endParaRPr>
          </a:p>
        </p:txBody>
      </p:sp>
    </p:spTree>
    <p:extLst>
      <p:ext uri="{BB962C8B-B14F-4D97-AF65-F5344CB8AC3E}">
        <p14:creationId xmlns:p14="http://schemas.microsoft.com/office/powerpoint/2010/main" val="1990083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518983" y="469558"/>
            <a:ext cx="11056931" cy="5894172"/>
          </a:xfrm>
        </p:spPr>
        <p:txBody>
          <a:bodyPr>
            <a:normAutofit/>
          </a:bodyPr>
          <a:lstStyle/>
          <a:p>
            <a:pPr marL="0" indent="0">
              <a:buNone/>
            </a:pPr>
            <a:r>
              <a:rPr lang="en-US" sz="3200" b="1" i="0" dirty="0">
                <a:solidFill>
                  <a:srgbClr val="000000"/>
                </a:solidFill>
                <a:effectLst/>
                <a:highlight>
                  <a:srgbClr val="FFFFFF"/>
                </a:highlight>
                <a:latin typeface="Lucida Sans" panose="020B0602030504020204" pitchFamily="34" charset="77"/>
              </a:rPr>
              <a:t>Plurality of Elders</a:t>
            </a:r>
            <a:br>
              <a:rPr lang="en-US" sz="3200" b="1" i="0" dirty="0">
                <a:solidFill>
                  <a:srgbClr val="000000"/>
                </a:solidFill>
                <a:effectLst/>
                <a:highlight>
                  <a:srgbClr val="FFFFFF"/>
                </a:highlight>
                <a:latin typeface="Lucida Sans" panose="020B0602030504020204" pitchFamily="34" charset="77"/>
              </a:rPr>
            </a:br>
            <a:endParaRPr lang="en-US" sz="3200" b="1" i="0" dirty="0">
              <a:solidFill>
                <a:srgbClr val="000000"/>
              </a:solidFill>
              <a:effectLst/>
              <a:highlight>
                <a:srgbClr val="FFFFFF"/>
              </a:highlight>
              <a:latin typeface="Lucida Sans" panose="020B0602030504020204" pitchFamily="34" charset="77"/>
            </a:endParaRPr>
          </a:p>
          <a:p>
            <a:r>
              <a:rPr lang="en-US" sz="3200" b="0" i="0" dirty="0">
                <a:solidFill>
                  <a:srgbClr val="000000"/>
                </a:solidFill>
                <a:effectLst/>
                <a:highlight>
                  <a:srgbClr val="FFFFFF"/>
                </a:highlight>
                <a:latin typeface="Lucida Sans" panose="020B0602030504020204" pitchFamily="34" charset="77"/>
              </a:rPr>
              <a:t>For this reason I left you in Crete, that you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would set in order what remains and appoint </a:t>
            </a:r>
            <a:br>
              <a:rPr lang="en-US" sz="3200" b="0" i="0" dirty="0">
                <a:solidFill>
                  <a:srgbClr val="000000"/>
                </a:solidFill>
                <a:effectLst/>
                <a:highlight>
                  <a:srgbClr val="FFFFFF"/>
                </a:highlight>
                <a:latin typeface="Lucida Sans" panose="020B0602030504020204" pitchFamily="34" charset="77"/>
              </a:rPr>
            </a:br>
            <a:r>
              <a:rPr lang="en-US" sz="3200" b="0" i="0" u="sng" dirty="0">
                <a:solidFill>
                  <a:srgbClr val="000000"/>
                </a:solidFill>
                <a:effectLst/>
                <a:highlight>
                  <a:srgbClr val="FFFFFF"/>
                </a:highlight>
                <a:latin typeface="Lucida Sans" panose="020B0602030504020204" pitchFamily="34" charset="77"/>
              </a:rPr>
              <a:t>elders</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presbyterous</a:t>
            </a:r>
            <a:r>
              <a:rPr lang="en-US" sz="3200" b="0" i="0" dirty="0">
                <a:solidFill>
                  <a:srgbClr val="000000"/>
                </a:solidFill>
                <a:effectLst/>
                <a:highlight>
                  <a:srgbClr val="FFFFFF"/>
                </a:highlight>
                <a:latin typeface="Lucida Sans" panose="020B0602030504020204" pitchFamily="34" charset="77"/>
              </a:rPr>
              <a:t>) in every city as I directed.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Titus 1:5 (NASB)</a:t>
            </a:r>
          </a:p>
        </p:txBody>
      </p:sp>
    </p:spTree>
    <p:extLst>
      <p:ext uri="{BB962C8B-B14F-4D97-AF65-F5344CB8AC3E}">
        <p14:creationId xmlns:p14="http://schemas.microsoft.com/office/powerpoint/2010/main" val="1285606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518983" y="469558"/>
            <a:ext cx="11270940" cy="6164706"/>
          </a:xfrm>
        </p:spPr>
        <p:txBody>
          <a:bodyPr>
            <a:normAutofit/>
          </a:bodyPr>
          <a:lstStyle/>
          <a:p>
            <a:r>
              <a:rPr lang="en-US" sz="3200" b="0" i="0" dirty="0">
                <a:solidFill>
                  <a:srgbClr val="000000"/>
                </a:solidFill>
                <a:effectLst/>
                <a:highlight>
                  <a:srgbClr val="FFFFFF"/>
                </a:highlight>
                <a:latin typeface="Lucida Sans" panose="020B0602030504020204" pitchFamily="34" charset="77"/>
              </a:rPr>
              <a:t>Is anyone among you sick? </a:t>
            </a:r>
            <a:r>
              <a:rPr lang="en-US" sz="3200" b="0" i="1" dirty="0">
                <a:solidFill>
                  <a:srgbClr val="000000"/>
                </a:solidFill>
                <a:effectLst/>
                <a:highlight>
                  <a:srgbClr val="FFFFFF"/>
                </a:highlight>
                <a:latin typeface="Lucida Sans" panose="020B0602030504020204" pitchFamily="34" charset="77"/>
              </a:rPr>
              <a:t>Then</a:t>
            </a:r>
            <a:r>
              <a:rPr lang="en-US" sz="3200" b="0" i="0" dirty="0">
                <a:solidFill>
                  <a:srgbClr val="000000"/>
                </a:solidFill>
                <a:effectLst/>
                <a:highlight>
                  <a:srgbClr val="FFFFFF"/>
                </a:highlight>
                <a:latin typeface="Lucida Sans" panose="020B0602030504020204" pitchFamily="34" charset="77"/>
              </a:rPr>
              <a:t> he must call for the </a:t>
            </a:r>
            <a:r>
              <a:rPr lang="en-US" sz="3200" b="0" i="0" u="sng" dirty="0">
                <a:solidFill>
                  <a:srgbClr val="000000"/>
                </a:solidFill>
                <a:effectLst/>
                <a:highlight>
                  <a:srgbClr val="FFFFFF"/>
                </a:highlight>
                <a:latin typeface="Lucida Sans" panose="020B0602030504020204" pitchFamily="34" charset="77"/>
              </a:rPr>
              <a:t>elders</a:t>
            </a:r>
            <a:r>
              <a:rPr lang="en-US" sz="3200" b="0" i="0" dirty="0">
                <a:solidFill>
                  <a:srgbClr val="000000"/>
                </a:solidFill>
                <a:effectLst/>
                <a:highlight>
                  <a:srgbClr val="FFFFFF"/>
                </a:highlight>
                <a:latin typeface="Lucida Sans" panose="020B0602030504020204" pitchFamily="34" charset="77"/>
              </a:rPr>
              <a:t> (</a:t>
            </a:r>
            <a:r>
              <a:rPr lang="en-US" sz="3200" b="0" i="0" dirty="0" err="1">
                <a:solidFill>
                  <a:srgbClr val="000000"/>
                </a:solidFill>
                <a:effectLst/>
                <a:highlight>
                  <a:srgbClr val="FFFFFF"/>
                </a:highlight>
                <a:latin typeface="Lucida Sans" panose="020B0602030504020204" pitchFamily="34" charset="77"/>
              </a:rPr>
              <a:t>presbyterous</a:t>
            </a:r>
            <a:r>
              <a:rPr lang="en-US" sz="3200" b="0" i="0" dirty="0">
                <a:solidFill>
                  <a:srgbClr val="000000"/>
                </a:solidFill>
                <a:effectLst/>
                <a:highlight>
                  <a:srgbClr val="FFFFFF"/>
                </a:highlight>
                <a:latin typeface="Lucida Sans" panose="020B0602030504020204" pitchFamily="34" charset="77"/>
              </a:rPr>
              <a:t>) of the church and they are to pray over him, anointing him with oil in the name of the Lord.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James 5:14 (NASB)</a:t>
            </a:r>
            <a:endParaRPr lang="en-US" sz="3200" dirty="0">
              <a:latin typeface="Lucida Sans" panose="020B0602030504020204" pitchFamily="34" charset="77"/>
            </a:endParaRPr>
          </a:p>
          <a:p>
            <a:endParaRPr lang="en-US" sz="3200" b="0" i="0" dirty="0">
              <a:solidFill>
                <a:srgbClr val="000000"/>
              </a:solidFill>
              <a:effectLst/>
              <a:highlight>
                <a:srgbClr val="FFFFFF"/>
              </a:highlight>
              <a:latin typeface="Lucida Sans" panose="020B0602030504020204" pitchFamily="34" charset="77"/>
            </a:endParaRPr>
          </a:p>
        </p:txBody>
      </p:sp>
    </p:spTree>
    <p:extLst>
      <p:ext uri="{BB962C8B-B14F-4D97-AF65-F5344CB8AC3E}">
        <p14:creationId xmlns:p14="http://schemas.microsoft.com/office/powerpoint/2010/main" val="2664045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407773" y="432486"/>
            <a:ext cx="11368215" cy="5918887"/>
          </a:xfrm>
        </p:spPr>
        <p:txBody>
          <a:bodyPr>
            <a:normAutofit/>
          </a:bodyPr>
          <a:lstStyle/>
          <a:p>
            <a:r>
              <a:rPr lang="en-US" sz="3600" b="0" i="0" dirty="0">
                <a:solidFill>
                  <a:srgbClr val="000000"/>
                </a:solidFill>
                <a:effectLst/>
                <a:highlight>
                  <a:srgbClr val="FFFFFF"/>
                </a:highlight>
                <a:latin typeface="Lucida Sans" panose="020B0602030504020204" pitchFamily="34" charset="77"/>
              </a:rPr>
              <a:t>When they had appointed </a:t>
            </a:r>
            <a:r>
              <a:rPr lang="en-US" sz="3600" b="0" i="0" u="sng" dirty="0">
                <a:solidFill>
                  <a:srgbClr val="000000"/>
                </a:solidFill>
                <a:effectLst/>
                <a:highlight>
                  <a:srgbClr val="FFFFFF"/>
                </a:highlight>
                <a:latin typeface="Lucida Sans" panose="020B0602030504020204" pitchFamily="34" charset="77"/>
              </a:rPr>
              <a:t>elders</a:t>
            </a:r>
            <a:r>
              <a:rPr lang="en-US" sz="3600" b="0" i="0" dirty="0">
                <a:solidFill>
                  <a:srgbClr val="000000"/>
                </a:solidFill>
                <a:effectLst/>
                <a:highlight>
                  <a:srgbClr val="FFFFFF"/>
                </a:highlight>
                <a:latin typeface="Lucida Sans" panose="020B0602030504020204" pitchFamily="34" charset="77"/>
              </a:rPr>
              <a:t> (</a:t>
            </a:r>
            <a:r>
              <a:rPr lang="en-US" sz="3600" b="0" i="0" dirty="0" err="1">
                <a:solidFill>
                  <a:srgbClr val="000000"/>
                </a:solidFill>
                <a:effectLst/>
                <a:highlight>
                  <a:srgbClr val="FFFFFF"/>
                </a:highlight>
                <a:latin typeface="Lucida Sans" panose="020B0602030504020204" pitchFamily="34" charset="77"/>
              </a:rPr>
              <a:t>presbyterous</a:t>
            </a:r>
            <a:r>
              <a:rPr lang="en-US" sz="3600" b="0" i="0" dirty="0">
                <a:solidFill>
                  <a:srgbClr val="000000"/>
                </a:solidFill>
                <a:effectLst/>
                <a:highlight>
                  <a:srgbClr val="FFFFFF"/>
                </a:highlight>
                <a:latin typeface="Lucida Sans" panose="020B0602030504020204" pitchFamily="34" charset="77"/>
              </a:rPr>
              <a:t>) for them in every church, having prayed with fasting, they entrusted them to the Lord in whom they had believed. – Acts 14:23 (NASB)</a:t>
            </a:r>
            <a:endParaRPr lang="en-US" sz="3600" dirty="0">
              <a:latin typeface="Lucida Sans" panose="020B0602030504020204" pitchFamily="34" charset="77"/>
            </a:endParaRPr>
          </a:p>
        </p:txBody>
      </p:sp>
    </p:spTree>
    <p:extLst>
      <p:ext uri="{BB962C8B-B14F-4D97-AF65-F5344CB8AC3E}">
        <p14:creationId xmlns:p14="http://schemas.microsoft.com/office/powerpoint/2010/main" val="874917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FAC5B-D8CF-3D8E-3C3D-EAD8C4712813}"/>
              </a:ext>
            </a:extLst>
          </p:cNvPr>
          <p:cNvSpPr>
            <a:spLocks noGrp="1"/>
          </p:cNvSpPr>
          <p:nvPr>
            <p:ph idx="1"/>
          </p:nvPr>
        </p:nvSpPr>
        <p:spPr>
          <a:xfrm>
            <a:off x="494270" y="469556"/>
            <a:ext cx="11257006" cy="6190735"/>
          </a:xfrm>
        </p:spPr>
        <p:txBody>
          <a:bodyPr>
            <a:normAutofit/>
          </a:bodyPr>
          <a:lstStyle/>
          <a:p>
            <a:pPr marL="0" indent="0">
              <a:buNone/>
            </a:pPr>
            <a:r>
              <a:rPr lang="en-US" sz="3200" b="1" i="0" dirty="0">
                <a:solidFill>
                  <a:srgbClr val="000000"/>
                </a:solidFill>
                <a:effectLst/>
                <a:highlight>
                  <a:srgbClr val="FFFFFF"/>
                </a:highlight>
                <a:latin typeface="Lucida Sans" panose="020B0602030504020204" pitchFamily="34" charset="77"/>
              </a:rPr>
              <a:t>Qualifications of Elders</a:t>
            </a:r>
            <a:br>
              <a:rPr lang="en-US" sz="3200" b="1" i="0" dirty="0">
                <a:solidFill>
                  <a:srgbClr val="000000"/>
                </a:solidFill>
                <a:effectLst/>
                <a:highlight>
                  <a:srgbClr val="FFFFFF"/>
                </a:highlight>
                <a:latin typeface="Lucida Sans" panose="020B0602030504020204" pitchFamily="34" charset="77"/>
              </a:rPr>
            </a:br>
            <a:endParaRPr lang="en-US" sz="3200" b="1" i="0" dirty="0">
              <a:solidFill>
                <a:srgbClr val="000000"/>
              </a:solidFill>
              <a:effectLst/>
              <a:highlight>
                <a:srgbClr val="FFFFFF"/>
              </a:highlight>
              <a:latin typeface="Lucida Sans" panose="020B0602030504020204" pitchFamily="34" charset="77"/>
            </a:endParaRPr>
          </a:p>
          <a:p>
            <a:r>
              <a:rPr lang="en-US" sz="3200" b="0" i="0" dirty="0">
                <a:solidFill>
                  <a:srgbClr val="000000"/>
                </a:solidFill>
                <a:effectLst/>
                <a:highlight>
                  <a:srgbClr val="FFFFFF"/>
                </a:highlight>
                <a:latin typeface="Lucida Sans" panose="020B0602030504020204" pitchFamily="34" charset="77"/>
              </a:rPr>
              <a:t>An overseer, then, must be above reproach,</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the husband of one wife, temperate,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self-controlled, respectable, hospitable, skillful in teaching, not overindulging in wine, not a bully, but gentle, not contentious, free from the love of money. </a:t>
            </a:r>
            <a:r>
              <a:rPr lang="en-US" sz="3200" b="0" i="1" dirty="0">
                <a:solidFill>
                  <a:srgbClr val="000000"/>
                </a:solidFill>
                <a:effectLst/>
                <a:highlight>
                  <a:srgbClr val="FFFFFF"/>
                </a:highlight>
                <a:latin typeface="Lucida Sans" panose="020B0602030504020204" pitchFamily="34" charset="77"/>
              </a:rPr>
              <a:t>He must be</a:t>
            </a:r>
            <a:r>
              <a:rPr lang="en-US" sz="3200" b="0" i="0" dirty="0">
                <a:solidFill>
                  <a:srgbClr val="000000"/>
                </a:solidFill>
                <a:effectLst/>
                <a:highlight>
                  <a:srgbClr val="FFFFFF"/>
                </a:highlight>
                <a:latin typeface="Lucida Sans" panose="020B0602030504020204" pitchFamily="34" charset="77"/>
              </a:rPr>
              <a:t> one who manages his own household well, keeping his children under control with all dignity. </a:t>
            </a:r>
            <a:br>
              <a:rPr lang="en-US" sz="3200" b="0" i="0" dirty="0">
                <a:solidFill>
                  <a:srgbClr val="000000"/>
                </a:solidFill>
                <a:effectLst/>
                <a:highlight>
                  <a:srgbClr val="FFFFFF"/>
                </a:highlight>
                <a:latin typeface="Lucida Sans" panose="020B0602030504020204" pitchFamily="34" charset="77"/>
              </a:rPr>
            </a:br>
            <a:r>
              <a:rPr lang="en-US" sz="3200" b="0" i="0" dirty="0">
                <a:solidFill>
                  <a:srgbClr val="000000"/>
                </a:solidFill>
                <a:effectLst/>
                <a:highlight>
                  <a:srgbClr val="FFFFFF"/>
                </a:highlight>
                <a:latin typeface="Lucida Sans" panose="020B0602030504020204" pitchFamily="34" charset="77"/>
              </a:rPr>
              <a:t>– 1 Timothy 3:2-4 (NASB)</a:t>
            </a:r>
          </a:p>
        </p:txBody>
      </p:sp>
    </p:spTree>
    <p:extLst>
      <p:ext uri="{BB962C8B-B14F-4D97-AF65-F5344CB8AC3E}">
        <p14:creationId xmlns:p14="http://schemas.microsoft.com/office/powerpoint/2010/main" val="2469684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deVTI">
  <a:themeElements>
    <a:clrScheme name="AnalogousFromRegularSeedRightStep">
      <a:dk1>
        <a:srgbClr val="000000"/>
      </a:dk1>
      <a:lt1>
        <a:srgbClr val="FFFFFF"/>
      </a:lt1>
      <a:dk2>
        <a:srgbClr val="3A3621"/>
      </a:dk2>
      <a:lt2>
        <a:srgbClr val="E2E8E8"/>
      </a:lt2>
      <a:accent1>
        <a:srgbClr val="C34D54"/>
      </a:accent1>
      <a:accent2>
        <a:srgbClr val="B1653B"/>
      </a:accent2>
      <a:accent3>
        <a:srgbClr val="BBA149"/>
      </a:accent3>
      <a:accent4>
        <a:srgbClr val="97AD39"/>
      </a:accent4>
      <a:accent5>
        <a:srgbClr val="72B346"/>
      </a:accent5>
      <a:accent6>
        <a:srgbClr val="3BB13D"/>
      </a:accent6>
      <a:hlink>
        <a:srgbClr val="30928C"/>
      </a:hlink>
      <a:folHlink>
        <a:srgbClr val="7F7F7F"/>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5761</TotalTime>
  <Words>977</Words>
  <Application>Microsoft Office PowerPoint</Application>
  <PresentationFormat>Widescreen</PresentationFormat>
  <Paragraphs>41</Paragraphs>
  <Slides>16</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Abadi</vt:lpstr>
      <vt:lpstr>Aharoni</vt:lpstr>
      <vt:lpstr>Aptos</vt:lpstr>
      <vt:lpstr>Arial</vt:lpstr>
      <vt:lpstr>Avenir Next LT Pro</vt:lpstr>
      <vt:lpstr>Helvetica Neue</vt:lpstr>
      <vt:lpstr>Lucida Sans</vt:lpstr>
      <vt:lpstr>FadeVTI</vt:lpstr>
      <vt:lpstr>Office Theme</vt:lpstr>
      <vt:lpstr>Elders:  A (quick) Biblical Explanation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 Sonoda</dc:creator>
  <cp:lastModifiedBy>Steven Hannula</cp:lastModifiedBy>
  <cp:revision>37</cp:revision>
  <dcterms:created xsi:type="dcterms:W3CDTF">2024-08-27T18:18:03Z</dcterms:created>
  <dcterms:modified xsi:type="dcterms:W3CDTF">2024-09-01T15:05:22Z</dcterms:modified>
</cp:coreProperties>
</file>